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BFA335-C0C8-441B-A6F2-A17E9C7E0A1B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019B54-B725-40B0-A073-C976126A3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iddlevillegiftedservices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Middleville Public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Gifted and Talented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5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Alternate Eligibility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2</a:t>
            </a:r>
            <a:r>
              <a:rPr lang="en-US" baseline="30000" dirty="0" smtClean="0"/>
              <a:t>nd</a:t>
            </a:r>
            <a:r>
              <a:rPr lang="en-US" dirty="0" smtClean="0"/>
              <a:t> graders will participate in 2GCF. Information is gathered in the following areas:</a:t>
            </a:r>
          </a:p>
          <a:p>
            <a:pPr marL="68580" indent="0">
              <a:buNone/>
            </a:pPr>
            <a:r>
              <a:rPr lang="en-US" dirty="0" smtClean="0"/>
              <a:t>1)</a:t>
            </a:r>
            <a:r>
              <a:rPr lang="en-US" b="1" dirty="0" smtClean="0"/>
              <a:t>Aptitude</a:t>
            </a:r>
            <a:r>
              <a:rPr lang="en-US" dirty="0" smtClean="0"/>
              <a:t>-individual or group test of intelligence or creativity</a:t>
            </a:r>
          </a:p>
          <a:p>
            <a:pPr marL="68580" indent="0">
              <a:buNone/>
            </a:pPr>
            <a:r>
              <a:rPr lang="en-US" dirty="0" smtClean="0"/>
              <a:t>2)</a:t>
            </a:r>
            <a:r>
              <a:rPr lang="en-US" b="1" dirty="0" smtClean="0"/>
              <a:t>Characteristics</a:t>
            </a:r>
            <a:r>
              <a:rPr lang="en-US" dirty="0" smtClean="0"/>
              <a:t>-behavior rating scale designed to assess gifted traits</a:t>
            </a:r>
          </a:p>
          <a:p>
            <a:pPr marL="68580" indent="0">
              <a:buNone/>
            </a:pPr>
            <a:r>
              <a:rPr lang="en-US" dirty="0" smtClean="0"/>
              <a:t>3)</a:t>
            </a:r>
            <a:r>
              <a:rPr lang="en-US" b="1" dirty="0" smtClean="0"/>
              <a:t>Performance</a:t>
            </a:r>
            <a:r>
              <a:rPr lang="en-US" dirty="0" smtClean="0"/>
              <a:t>-products, work samples, portfolios, leadership</a:t>
            </a:r>
            <a:endParaRPr lang="en-US" dirty="0"/>
          </a:p>
          <a:p>
            <a:r>
              <a:rPr lang="en-US" dirty="0" smtClean="0"/>
              <a:t>Eligibility is determined using the Alabama Matrix.</a:t>
            </a:r>
          </a:p>
        </p:txBody>
      </p:sp>
    </p:spTree>
    <p:extLst>
      <p:ext uri="{BB962C8B-B14F-4D97-AF65-F5344CB8AC3E}">
        <p14:creationId xmlns:p14="http://schemas.microsoft.com/office/powerpoint/2010/main" val="28120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23652"/>
            <a:ext cx="6906409" cy="3508977"/>
          </a:xfrm>
        </p:spPr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b="1" dirty="0" smtClean="0"/>
              <a:t>Please visit us at</a:t>
            </a: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://middlevillegiftedservices.weebly.com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 applicable </a:t>
            </a:r>
            <a:r>
              <a:rPr lang="en-US" dirty="0"/>
              <a:t>and engaging positive learning opportunities </a:t>
            </a:r>
            <a:r>
              <a:rPr lang="en-US" dirty="0" smtClean="0"/>
              <a:t>that inspire students to </a:t>
            </a:r>
            <a:r>
              <a:rPr lang="en-US" dirty="0"/>
              <a:t>realize their </a:t>
            </a:r>
            <a:r>
              <a:rPr lang="en-US" dirty="0" smtClean="0"/>
              <a:t>full potential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Support students in </a:t>
            </a:r>
            <a:r>
              <a:rPr lang="en-US" dirty="0"/>
              <a:t>their </a:t>
            </a:r>
            <a:r>
              <a:rPr lang="en-US" dirty="0" smtClean="0"/>
              <a:t>continuous academic growth while nurturing their social and emotional needs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7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Philosophy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Gifted students perform at or have potential to perform at high levels in academic and/or creative fields as compared to same-age peers.</a:t>
            </a:r>
          </a:p>
          <a:p>
            <a:r>
              <a:rPr lang="en-US" dirty="0" smtClean="0"/>
              <a:t>Gifted students require services outside of the general education classroom to meet their academic and social and emotional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7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diversity is respected and individuality is celebrated.</a:t>
            </a:r>
          </a:p>
          <a:p>
            <a:r>
              <a:rPr lang="en-US" dirty="0" smtClean="0"/>
              <a:t>Gifted students are found within every race, ethnicity, gender, economic class, and nationality. </a:t>
            </a:r>
          </a:p>
          <a:p>
            <a:r>
              <a:rPr lang="en-US" dirty="0" smtClean="0"/>
              <a:t>Some gifted students have disabilities.</a:t>
            </a:r>
          </a:p>
          <a:p>
            <a:r>
              <a:rPr lang="en-US" dirty="0" smtClean="0"/>
              <a:t>Discrimination against ANY student is prohibited.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+/-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Shows leadership</a:t>
            </a:r>
          </a:p>
          <a:p>
            <a:r>
              <a:rPr lang="en-US" dirty="0" smtClean="0"/>
              <a:t>Emotionally intense</a:t>
            </a:r>
          </a:p>
          <a:p>
            <a:r>
              <a:rPr lang="en-US" dirty="0" smtClean="0"/>
              <a:t>Is curious</a:t>
            </a:r>
          </a:p>
          <a:p>
            <a:r>
              <a:rPr lang="en-US" dirty="0" smtClean="0"/>
              <a:t>Takes initiative</a:t>
            </a:r>
          </a:p>
          <a:p>
            <a:r>
              <a:rPr lang="en-US" dirty="0" smtClean="0"/>
              <a:t>Underachieves to be accepted socially</a:t>
            </a:r>
          </a:p>
          <a:p>
            <a:r>
              <a:rPr lang="en-US" dirty="0" smtClean="0"/>
              <a:t>Insecure</a:t>
            </a:r>
          </a:p>
          <a:p>
            <a:r>
              <a:rPr lang="en-US" dirty="0" smtClean="0"/>
              <a:t>Chooses difficult tasks</a:t>
            </a:r>
          </a:p>
          <a:p>
            <a:r>
              <a:rPr lang="en-US" dirty="0" smtClean="0"/>
              <a:t>Shows persistence</a:t>
            </a:r>
          </a:p>
          <a:p>
            <a:r>
              <a:rPr lang="en-US" dirty="0" smtClean="0"/>
              <a:t>Perfectionistic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+/-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Keen sense of humor</a:t>
            </a:r>
          </a:p>
          <a:p>
            <a:r>
              <a:rPr lang="en-US" dirty="0"/>
              <a:t>Inventive</a:t>
            </a:r>
          </a:p>
          <a:p>
            <a:r>
              <a:rPr lang="en-US" dirty="0"/>
              <a:t>Unorganized/lazy</a:t>
            </a:r>
          </a:p>
          <a:p>
            <a:r>
              <a:rPr lang="en-US" dirty="0"/>
              <a:t>Applies ideas and learning in new situations</a:t>
            </a:r>
          </a:p>
          <a:p>
            <a:r>
              <a:rPr lang="en-US" dirty="0" smtClean="0"/>
              <a:t>Speaks a language other than English</a:t>
            </a:r>
          </a:p>
          <a:p>
            <a:r>
              <a:rPr lang="en-US" dirty="0" smtClean="0"/>
              <a:t>Takes creative risks</a:t>
            </a:r>
          </a:p>
          <a:p>
            <a:r>
              <a:rPr lang="en-US" dirty="0" smtClean="0"/>
              <a:t>Intensely passionate about topic of interest</a:t>
            </a:r>
          </a:p>
          <a:p>
            <a:r>
              <a:rPr lang="en-US" dirty="0" smtClean="0"/>
              <a:t>Produces original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Identification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Our teachers are trained to recognize positive and negative characteristics of gifted students, including those from diverse backgrounds.</a:t>
            </a:r>
          </a:p>
          <a:p>
            <a:r>
              <a:rPr lang="en-US" dirty="0" smtClean="0"/>
              <a:t>Parents are educated on the identification process by attending advisory meetings or using the resources found on our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Beginning at age 6, students may be referred by teachers, counselors, administrators, parents, or peers. Students may also refer themselves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Students are identified using the Alabama Matrix  which is a compilation of aptitude, behavioral characteristics , and performance. Scores are entered on the Matrix where points are assigned according to established criteria. Eligibility is based on the total number of points earned.</a:t>
            </a:r>
          </a:p>
        </p:txBody>
      </p:sp>
    </p:spTree>
    <p:extLst>
      <p:ext uri="{BB962C8B-B14F-4D97-AF65-F5344CB8AC3E}">
        <p14:creationId xmlns:p14="http://schemas.microsoft.com/office/powerpoint/2010/main" val="690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Automatic Eligibility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automatically qualify for gifted services if:</a:t>
            </a:r>
          </a:p>
          <a:p>
            <a:pPr marL="68580" indent="0">
              <a:buNone/>
            </a:pPr>
            <a:r>
              <a:rPr lang="en-US" dirty="0" smtClean="0"/>
              <a:t>1)They have a total/composite score of 130 or higher on an approved aptitude test.</a:t>
            </a:r>
          </a:p>
          <a:p>
            <a:pPr marL="68580" indent="0" algn="ctr">
              <a:buNone/>
            </a:pPr>
            <a:r>
              <a:rPr lang="en-US" b="1" dirty="0" smtClean="0"/>
              <a:t>OR</a:t>
            </a:r>
          </a:p>
          <a:p>
            <a:pPr marL="68580" indent="0">
              <a:buNone/>
            </a:pPr>
            <a:r>
              <a:rPr lang="en-US" dirty="0" smtClean="0"/>
              <a:t>2) They score at or above the 97</a:t>
            </a:r>
            <a:r>
              <a:rPr lang="en-US" baseline="30000" dirty="0" smtClean="0"/>
              <a:t>th</a:t>
            </a:r>
            <a:r>
              <a:rPr lang="en-US" dirty="0" smtClean="0"/>
              <a:t> percentile on the Torrance Test of Creative Thinking.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267</TotalTime>
  <Words>400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Middleville Public Schools</vt:lpstr>
      <vt:lpstr>Mission</vt:lpstr>
      <vt:lpstr>Philosophy</vt:lpstr>
      <vt:lpstr>Philosophy</vt:lpstr>
      <vt:lpstr>Characteristics +/-</vt:lpstr>
      <vt:lpstr>Characteristics +/-</vt:lpstr>
      <vt:lpstr>Identification Process</vt:lpstr>
      <vt:lpstr>Identification Process</vt:lpstr>
      <vt:lpstr>Automatic Eligibility</vt:lpstr>
      <vt:lpstr>Alternate Eligibility</vt:lpstr>
      <vt:lpstr>Additional Information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Middleville Gifted Services</dc:title>
  <dc:creator>griswold</dc:creator>
  <cp:lastModifiedBy>griswold</cp:lastModifiedBy>
  <cp:revision>16</cp:revision>
  <dcterms:created xsi:type="dcterms:W3CDTF">2013-04-03T22:36:19Z</dcterms:created>
  <dcterms:modified xsi:type="dcterms:W3CDTF">2013-04-04T03:03:44Z</dcterms:modified>
</cp:coreProperties>
</file>