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3" r:id="rId3"/>
    <p:sldId id="257" r:id="rId4"/>
    <p:sldId id="294" r:id="rId5"/>
    <p:sldId id="295" r:id="rId6"/>
    <p:sldId id="296" r:id="rId7"/>
    <p:sldId id="297" r:id="rId8"/>
    <p:sldId id="298" r:id="rId9"/>
    <p:sldId id="299" r:id="rId10"/>
    <p:sldId id="282" r:id="rId11"/>
    <p:sldId id="274" r:id="rId12"/>
    <p:sldId id="275" r:id="rId13"/>
    <p:sldId id="276" r:id="rId14"/>
    <p:sldId id="265" r:id="rId15"/>
    <p:sldId id="266" r:id="rId16"/>
    <p:sldId id="260" r:id="rId17"/>
    <p:sldId id="261" r:id="rId18"/>
    <p:sldId id="262" r:id="rId19"/>
    <p:sldId id="292" r:id="rId20"/>
    <p:sldId id="290" r:id="rId21"/>
    <p:sldId id="300" r:id="rId22"/>
    <p:sldId id="301" r:id="rId23"/>
    <p:sldId id="278" r:id="rId24"/>
    <p:sldId id="272" r:id="rId25"/>
    <p:sldId id="273" r:id="rId26"/>
    <p:sldId id="267" r:id="rId27"/>
    <p:sldId id="268" r:id="rId28"/>
  </p:sldIdLst>
  <p:sldSz cx="9144000" cy="6858000" type="screen4x3"/>
  <p:notesSz cx="6858000" cy="9117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66FF"/>
    <a:srgbClr val="99FF33"/>
    <a:srgbClr val="CC3399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07" autoAdjust="0"/>
    <p:restoredTop sz="88180" autoAdjust="0"/>
  </p:normalViewPr>
  <p:slideViewPr>
    <p:cSldViewPr>
      <p:cViewPr varScale="1">
        <p:scale>
          <a:sx n="61" d="100"/>
          <a:sy n="61" d="100"/>
        </p:scale>
        <p:origin x="-94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0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DF640AF-CAD6-4F6E-BEB9-268DF4F5E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50938" y="684213"/>
            <a:ext cx="4557712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30700"/>
            <a:ext cx="54864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DB7AEEC-6A8F-4795-8427-56822A550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F73EE8-E13D-4E0F-8D26-EC5A857B6798}" type="slidenum">
              <a:rPr lang="en-US" smtClean="0">
                <a:cs typeface="Arial" charset="0"/>
              </a:rPr>
              <a:pPr/>
              <a:t>3</a:t>
            </a:fld>
            <a:endParaRPr lang="en-US" smtClean="0">
              <a:cs typeface="Arial" charset="0"/>
            </a:endParaRPr>
          </a:p>
        </p:txBody>
      </p:sp>
      <p:sp>
        <p:nvSpPr>
          <p:cNvPr id="1843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Now quickly think just on your grade level, or at your table…who would you pick to be intellectually gifted? Creatively? SAA? Leader for the good or bad? pva??? I would bet it would be hard to find one person at your table with ALL/MOST traits…its rare. Usually a creatively gifted child varies drastically from a saa—saa is more of a teacher pleaser-depending on the teacher’s style of course!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AD35A7-56AF-474A-842A-4AAC89B92636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150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If you ask questions, please raise your hand to get my attention and then speak loud enough for everyone to hear your question. I appreciate your help in making this a smooth running and useful program for everyone. Any questions before we get started? … Alright, lets go. 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B5BEFB-3E4C-4179-8DC2-BD1B8B99AB16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355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4C1F40-B241-4431-A577-E39F3FA637EF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560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1C84BC-3318-4181-8BA4-6CA4457E7869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969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CAB141-DF07-4E04-8655-1348623C6C7C}" type="slidenum">
              <a:rPr lang="en-US" smtClean="0">
                <a:cs typeface="Arial" charset="0"/>
              </a:rPr>
              <a:pPr/>
              <a:t>11</a:t>
            </a:fld>
            <a:endParaRPr lang="en-US" smtClean="0">
              <a:cs typeface="Arial" charset="0"/>
            </a:endParaRPr>
          </a:p>
        </p:txBody>
      </p:sp>
      <p:sp>
        <p:nvSpPr>
          <p:cNvPr id="3277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They could have gone to a school that had intensive Phonics and Reading instruction at an early age-the will most probably LEVEL out- unless it’ s more than just tremendous “fluency”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2B86D4-0B00-4CC7-A7C4-9E39D0B5020B}" type="slidenum">
              <a:rPr lang="en-US" smtClean="0">
                <a:cs typeface="Arial" charset="0"/>
              </a:rPr>
              <a:pPr/>
              <a:t>12</a:t>
            </a:fld>
            <a:endParaRPr lang="en-US" smtClean="0">
              <a:cs typeface="Arial" charset="0"/>
            </a:endParaRPr>
          </a:p>
        </p:txBody>
      </p:sp>
      <p:sp>
        <p:nvSpPr>
          <p:cNvPr id="3481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Mappers-organized needs to follow a set routine/schedule or process…Leapers-leap from idea to idea to make a connection-no set pattern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5A0504-3D6C-4463-9798-65A637F56CCA}" type="slidenum">
              <a:rPr lang="en-US" smtClean="0">
                <a:cs typeface="Arial" charset="0"/>
              </a:rPr>
              <a:pPr/>
              <a:t>16</a:t>
            </a:fld>
            <a:endParaRPr lang="en-US" smtClean="0">
              <a:cs typeface="Arial" charset="0"/>
            </a:endParaRPr>
          </a:p>
        </p:txBody>
      </p:sp>
      <p:sp>
        <p:nvSpPr>
          <p:cNvPr id="3993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These are pretty self explanatory. Again these are just examples of “common”- which means they MAY exhibit these char.  I’ll touch on some of them, not all …emphasizing the parts where giftedness can overlap with other disorders such as ADD and ADHD.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21470-FFDE-4A36-9AD4-B4A0708AFCB8}" type="slidenum">
              <a:rPr lang="en-US" smtClean="0">
                <a:cs typeface="Arial" charset="0"/>
              </a:rPr>
              <a:pPr/>
              <a:t>18</a:t>
            </a:fld>
            <a:endParaRPr lang="en-US" smtClean="0">
              <a:cs typeface="Arial" charset="0"/>
            </a:endParaRPr>
          </a:p>
        </p:txBody>
      </p:sp>
      <p:sp>
        <p:nvSpPr>
          <p:cNvPr id="4301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Osborne, Julia.  “Assessing Gifted Children.” Orig. Published in </a:t>
            </a:r>
            <a:r>
              <a:rPr lang="en-US" u="sng" smtClean="0"/>
              <a:t>Understanding Our Gifted</a:t>
            </a:r>
            <a:r>
              <a:rPr lang="en-US" smtClean="0"/>
              <a:t>.  Accessed 5/24/04 from &lt;</a:t>
            </a:r>
            <a:r>
              <a:rPr lang="en-US" u="sng" smtClean="0"/>
              <a:t>http://www.hoagiesgifted.org/assessing_gifted.htm</a:t>
            </a:r>
            <a:r>
              <a:rPr lang="en-US" smtClean="0"/>
              <a:t>&gt;.</a:t>
            </a:r>
          </a:p>
          <a:p>
            <a:pPr eaLnBrk="1" hangingPunct="1"/>
            <a:r>
              <a:rPr lang="en-US" smtClean="0"/>
              <a:t>Azpeitia, Lynne, M.A. And Mary Rocamora, M.A.  “Misdiagnosis of the Gifted.”  Rocamora School Inc.  Originally published in the MENSA Bulletin, November 1994.  Accessed 5/24/04 from &lt;</a:t>
            </a:r>
            <a:r>
              <a:rPr lang="en-US" u="sng" smtClean="0"/>
              <a:t>http://www.rocamora.org/Gifted.html</a:t>
            </a:r>
            <a:r>
              <a:rPr lang="en-US" smtClean="0"/>
              <a:t>&gt;.</a:t>
            </a:r>
          </a:p>
          <a:p>
            <a:pPr eaLnBrk="1" hangingPunct="1"/>
            <a:r>
              <a:rPr lang="en-US" smtClean="0"/>
              <a:t>Coleman, Mary Ruth.  “The Identification of Students Who Are Gifted.”  ERIC Clearninghouse on Disabilities and Gifted Education.  Accessed 5/24/04 from &lt;</a:t>
            </a:r>
            <a:r>
              <a:rPr lang="en-US" u="sng" smtClean="0"/>
              <a:t>http://www.hoagiesgifted.org/eric/e644.html</a:t>
            </a:r>
            <a:r>
              <a:rPr lang="en-US" smtClean="0"/>
              <a:t>&gt;.</a:t>
            </a:r>
          </a:p>
          <a:p>
            <a:pPr eaLnBrk="1" hangingPunct="1"/>
            <a:r>
              <a:rPr lang="en-US" smtClean="0"/>
              <a:t>Silverman, Linda Kreger, Ph.D.  “What is Giftedness.”  Gifted Development Center.  Accessed 5/24/04 from &lt;</a:t>
            </a:r>
            <a:r>
              <a:rPr lang="en-US" u="sng" smtClean="0"/>
              <a:t>http://gifteddevelopment.com/Articles/What%20is%20giftedness.html</a:t>
            </a:r>
            <a:r>
              <a:rPr lang="en-US" smtClean="0"/>
              <a:t>&gt;.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“Characteristics of Gifted Children and Talented Children and Possible Associated Problems.”  Queensland Association for Gifted and Talented Children, Inc.  Accessed 5/24/04 from &lt;</a:t>
            </a:r>
            <a:r>
              <a:rPr lang="en-US" u="sng" smtClean="0"/>
              <a:t>http://www.qagtc.org.au/charprob.htm</a:t>
            </a:r>
            <a:r>
              <a:rPr lang="en-US" smtClean="0"/>
              <a:t>&gt;.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9CD21-9B81-4751-A982-DB3C38EE9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D9EE8-B64A-4986-BD4A-0BA673F62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9F2C2-8F73-43A1-8A3F-DB3C2AFB2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96790-DBD1-4E0D-9189-DAF8ACB88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6E7DC-7C07-4098-990F-4A7BFAFBD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39C19-57B0-4897-AAF0-C5291E98C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5183D-4BF9-447F-8E42-FCD352C83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349D8-B1DF-4A1F-B31F-E3B040ABE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10B1A-FFBE-4B2E-BC97-848C7537F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4FD11-1636-490C-9359-67460A7FE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DA8FD-4431-43E7-B340-12804DA72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accent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64A7688-6773-41A4-B8C3-71AB2ABED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agtc.org.au/charprob.htm" TargetMode="External"/><Relationship Id="rId2" Type="http://schemas.openxmlformats.org/officeDocument/2006/relationships/hyperlink" Target="http://www.rocamora.org/Gifted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ifteddevelopment.com/Articles/What%20is%20giftedness.html" TargetMode="External"/><Relationship Id="rId5" Type="http://schemas.openxmlformats.org/officeDocument/2006/relationships/hyperlink" Target="http://www.hoagiesgifted.org/assessing_gifted.htm" TargetMode="External"/><Relationship Id="rId4" Type="http://schemas.openxmlformats.org/officeDocument/2006/relationships/hyperlink" Target="http://www.hoagiesgifted.org/eric/e644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gc.org/" TargetMode="External"/><Relationship Id="rId3" Type="http://schemas.openxmlformats.org/officeDocument/2006/relationships/oleObject" Target="../embeddings/oleObject3.bin"/><Relationship Id="rId7" Type="http://schemas.openxmlformats.org/officeDocument/2006/relationships/hyperlink" Target="http://www.nfgcc.org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hyperlink" Target="http://www.questia.com/SM.qst?WebLogicSession=QLPC82d1ExrW6OHK1PagtAi8ZKqJlyudzTaQ82T5qIYYcsp6qtSW|1642457303715302977/-1407384824/6/10001/10001/443/443/10001/-1" TargetMode="External"/><Relationship Id="rId5" Type="http://schemas.openxmlformats.org/officeDocument/2006/relationships/hyperlink" Target="http://www.educationaladvancement.org/" TargetMode="External"/><Relationship Id="rId4" Type="http://schemas.openxmlformats.org/officeDocument/2006/relationships/hyperlink" Target="http://www.giftedbooks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imationfactory.com/en/search/index.mc?cid=E1&amp;q=emotico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33400"/>
            <a:ext cx="4114800" cy="2286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en-US" sz="66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esigers" pitchFamily="2" charset="0"/>
              </a:rPr>
              <a:t>Gifted</a:t>
            </a:r>
            <a:br>
              <a:rPr lang="en-US" sz="66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esigers" pitchFamily="2" charset="0"/>
              </a:rPr>
            </a:br>
            <a:r>
              <a:rPr lang="en-US" sz="66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esigers" pitchFamily="2" charset="0"/>
              </a:rPr>
              <a:t> Children:</a:t>
            </a:r>
            <a:br>
              <a:rPr lang="en-US" sz="66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esigers" pitchFamily="2" charset="0"/>
              </a:rPr>
            </a:br>
            <a:r>
              <a:rPr lang="en-US" sz="36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esigers" pitchFamily="2" charset="0"/>
              </a:rPr>
              <a:t>A Special Variety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257800"/>
            <a:ext cx="4648200" cy="1752600"/>
          </a:xfrm>
        </p:spPr>
        <p:txBody>
          <a:bodyPr/>
          <a:lstStyle/>
          <a:p>
            <a:pPr eaLnBrk="1" hangingPunct="1"/>
            <a:r>
              <a:rPr 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Desigers" pitchFamily="2" charset="0"/>
              </a:rPr>
              <a:t>Justine Cauley, Miranda Manley, and Mark Berg </a:t>
            </a:r>
          </a:p>
          <a:p>
            <a:pPr eaLnBrk="1" hangingPunct="1"/>
            <a:r>
              <a:rPr 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Desigers" pitchFamily="2" charset="0"/>
              </a:rPr>
              <a:t>Based on a Presentation By:</a:t>
            </a:r>
            <a:r>
              <a:rPr lang="en-US" sz="1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Desigers" pitchFamily="2" charset="0"/>
              </a:rPr>
              <a:t>Julie Williams</a:t>
            </a:r>
          </a:p>
          <a:p>
            <a:pPr eaLnBrk="1" hangingPunct="1"/>
            <a:endParaRPr lang="en-US" b="1" smtClean="0">
              <a:effectLst>
                <a:outerShdw blurRad="38100" dist="38100" dir="2700000" algn="tl">
                  <a:srgbClr val="C0C0C0"/>
                </a:outerShdw>
              </a:effectLst>
              <a:latin typeface="Desigers" pitchFamily="2" charset="0"/>
            </a:endParaRPr>
          </a:p>
        </p:txBody>
      </p:sp>
      <p:pic>
        <p:nvPicPr>
          <p:cNvPr id="2055" name="Picture 7" descr="Midva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609600"/>
            <a:ext cx="4318000" cy="60960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381000"/>
            <a:ext cx="5791200" cy="1143000"/>
          </a:xfrm>
        </p:spPr>
        <p:txBody>
          <a:bodyPr/>
          <a:lstStyle/>
          <a:p>
            <a:pPr eaLnBrk="1" hangingPunct="1"/>
            <a:r>
              <a:rPr lang="en-US" sz="5400" smtClean="0">
                <a:latin typeface="Comic Sans MS" pitchFamily="66" charset="0"/>
              </a:rPr>
              <a:t>How are they identified?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2895600"/>
            <a:ext cx="52578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smtClean="0">
                <a:latin typeface="Chinacat"/>
              </a:rPr>
              <a:t>          </a:t>
            </a:r>
            <a:r>
              <a:rPr lang="en-US" sz="3600" smtClean="0">
                <a:latin typeface="Comic Sans MS" pitchFamily="66" charset="0"/>
              </a:rPr>
              <a:t>1.  Referral</a:t>
            </a:r>
          </a:p>
          <a:p>
            <a:pPr eaLnBrk="1" hangingPunct="1">
              <a:buFontTx/>
              <a:buNone/>
            </a:pPr>
            <a:r>
              <a:rPr lang="en-US" sz="3600" smtClean="0">
                <a:latin typeface="Comic Sans MS" pitchFamily="66" charset="0"/>
              </a:rPr>
              <a:t>             </a:t>
            </a:r>
          </a:p>
          <a:p>
            <a:pPr eaLnBrk="1" hangingPunct="1">
              <a:buFontTx/>
              <a:buNone/>
            </a:pPr>
            <a:r>
              <a:rPr lang="en-US" sz="3600" smtClean="0">
                <a:latin typeface="Comic Sans MS" pitchFamily="66" charset="0"/>
              </a:rPr>
              <a:t>    2. Screening</a:t>
            </a:r>
          </a:p>
          <a:p>
            <a:pPr eaLnBrk="1" hangingPunct="1">
              <a:buFontTx/>
              <a:buNone/>
            </a:pPr>
            <a:r>
              <a:rPr lang="en-US" sz="3600" smtClean="0">
                <a:latin typeface="Comic Sans MS" pitchFamily="66" charset="0"/>
              </a:rPr>
              <a:t>  </a:t>
            </a:r>
            <a:endParaRPr lang="en-US" sz="2400" smtClean="0"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r>
              <a:rPr lang="en-US" sz="3600" smtClean="0">
                <a:latin typeface="Comic Sans MS" pitchFamily="66" charset="0"/>
              </a:rPr>
              <a:t>3. Eligibility</a:t>
            </a:r>
            <a:endParaRPr lang="en-US" sz="240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3600" smtClean="0">
                <a:latin typeface="Comic Sans MS" pitchFamily="66" charset="0"/>
              </a:rPr>
              <a:t>        </a:t>
            </a:r>
          </a:p>
          <a:p>
            <a:pPr eaLnBrk="1" hangingPunct="1">
              <a:buFontTx/>
              <a:buNone/>
            </a:pPr>
            <a:endParaRPr lang="en-US" sz="3600" smtClean="0">
              <a:latin typeface="Comic Sans MS" pitchFamily="66" charset="0"/>
            </a:endParaRPr>
          </a:p>
          <a:p>
            <a:pPr algn="ctr" eaLnBrk="1" hangingPunct="1"/>
            <a:endParaRPr lang="en-US" sz="3600" smtClean="0">
              <a:latin typeface="Chinacat"/>
            </a:endParaRPr>
          </a:p>
        </p:txBody>
      </p:sp>
      <p:sp>
        <p:nvSpPr>
          <p:cNvPr id="30723" name="Line 6"/>
          <p:cNvSpPr>
            <a:spLocks noChangeShapeType="1"/>
          </p:cNvSpPr>
          <p:nvPr/>
        </p:nvSpPr>
        <p:spPr bwMode="auto">
          <a:xfrm flipH="1">
            <a:off x="2057400" y="25908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0724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5142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9" descr="peo-hunter_look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9163" y="1524000"/>
            <a:ext cx="187483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733800"/>
            <a:ext cx="21256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447800"/>
            <a:ext cx="10350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2895600"/>
            <a:ext cx="14366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91600" cy="762000"/>
          </a:xfrm>
        </p:spPr>
        <p:txBody>
          <a:bodyPr/>
          <a:lstStyle/>
          <a:p>
            <a:pPr eaLnBrk="1" hangingPunct="1"/>
            <a:r>
              <a:rPr lang="en-US" sz="2800" b="1" smtClean="0">
                <a:latin typeface="Comic Sans MS" pitchFamily="66" charset="0"/>
                <a:cs typeface="Times New Roman" pitchFamily="18" charset="0"/>
              </a:rPr>
              <a:t>MYTH: All gifted children are early readers.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382000" cy="5638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smtClean="0">
                <a:latin typeface="Comic Sans MS" pitchFamily="66" charset="0"/>
              </a:rPr>
              <a:t>“Early readers are most often gifted; </a:t>
            </a:r>
          </a:p>
          <a:p>
            <a:pPr algn="ctr" eaLnBrk="1" hangingPunct="1">
              <a:buFontTx/>
              <a:buNone/>
            </a:pPr>
            <a:r>
              <a:rPr lang="en-US" sz="2000" smtClean="0">
                <a:latin typeface="Comic Sans MS" pitchFamily="66" charset="0"/>
              </a:rPr>
              <a:t>not </a:t>
            </a:r>
            <a:r>
              <a:rPr lang="en-US" sz="2000" i="1" smtClean="0">
                <a:latin typeface="Comic Sans MS" pitchFamily="66" charset="0"/>
              </a:rPr>
              <a:t>all </a:t>
            </a:r>
            <a:r>
              <a:rPr lang="en-US" sz="2000" smtClean="0">
                <a:latin typeface="Comic Sans MS" pitchFamily="66" charset="0"/>
              </a:rPr>
              <a:t>gifted children learn to read early.” </a:t>
            </a:r>
          </a:p>
          <a:p>
            <a:pPr algn="ctr" eaLnBrk="1" hangingPunct="1">
              <a:buFontTx/>
              <a:buNone/>
            </a:pPr>
            <a:endParaRPr lang="en-US" sz="200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2400" smtClean="0">
                <a:latin typeface="Comic Sans MS" pitchFamily="66" charset="0"/>
              </a:rPr>
              <a:t>Examples:</a:t>
            </a:r>
          </a:p>
          <a:p>
            <a:pPr eaLnBrk="1" hangingPunct="1"/>
            <a:r>
              <a:rPr lang="en-US" sz="2400" smtClean="0">
                <a:latin typeface="Comic Sans MS" pitchFamily="66" charset="0"/>
              </a:rPr>
              <a:t>Mathematically gifted children</a:t>
            </a:r>
          </a:p>
          <a:p>
            <a:pPr eaLnBrk="1" hangingPunct="1"/>
            <a:r>
              <a:rPr lang="en-US" sz="2400" smtClean="0">
                <a:latin typeface="Comic Sans MS" pitchFamily="66" charset="0"/>
              </a:rPr>
              <a:t> those with ADD/ADHD</a:t>
            </a:r>
          </a:p>
          <a:p>
            <a:pPr eaLnBrk="1" hangingPunct="1"/>
            <a:r>
              <a:rPr lang="en-US" sz="2400" smtClean="0">
                <a:latin typeface="Comic Sans MS" pitchFamily="66" charset="0"/>
              </a:rPr>
              <a:t> those with learning disabilities</a:t>
            </a:r>
          </a:p>
          <a:p>
            <a:pPr eaLnBrk="1" hangingPunct="1"/>
            <a:r>
              <a:rPr lang="en-US" sz="2400" smtClean="0">
                <a:latin typeface="Comic Sans MS" pitchFamily="66" charset="0"/>
              </a:rPr>
              <a:t> culturally diverse children </a:t>
            </a:r>
          </a:p>
          <a:p>
            <a:pPr eaLnBrk="1" hangingPunct="1"/>
            <a:r>
              <a:rPr lang="en-US" sz="2400" smtClean="0">
                <a:latin typeface="Comic Sans MS" pitchFamily="66" charset="0"/>
              </a:rPr>
              <a:t> under-achievers are often visual-spatial</a:t>
            </a:r>
          </a:p>
          <a:p>
            <a:pPr eaLnBrk="1" hangingPunct="1">
              <a:buFontTx/>
              <a:buNone/>
            </a:pPr>
            <a:r>
              <a:rPr lang="en-US" sz="2400" smtClean="0">
                <a:latin typeface="Comic Sans MS" pitchFamily="66" charset="0"/>
              </a:rPr>
              <a:t> learners as opposed to auditory-sequential learners. </a:t>
            </a:r>
          </a:p>
        </p:txBody>
      </p:sp>
      <p:pic>
        <p:nvPicPr>
          <p:cNvPr id="31747" name="Picture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5100" y="2209800"/>
            <a:ext cx="24765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868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latin typeface="Comic Sans MS" pitchFamily="66" charset="0"/>
                <a:cs typeface="Times New Roman" pitchFamily="18" charset="0"/>
              </a:rPr>
              <a:t>MYTH: Gifted students score well on tests of educational achievement!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381000" y="1524000"/>
            <a:ext cx="7239000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>
                <a:latin typeface="Comic Sans MS" pitchFamily="66" charset="0"/>
              </a:rPr>
              <a:t>Many think abstractly and with such </a:t>
            </a:r>
          </a:p>
          <a:p>
            <a:r>
              <a:rPr lang="en-US" sz="2800">
                <a:latin typeface="Comic Sans MS" pitchFamily="66" charset="0"/>
              </a:rPr>
              <a:t>complexity that they need help with concrete study and test taking skills. </a:t>
            </a:r>
          </a:p>
          <a:p>
            <a:r>
              <a:rPr lang="en-US" sz="2800">
                <a:latin typeface="Comic Sans MS" pitchFamily="66" charset="0"/>
              </a:rPr>
              <a:t>	</a:t>
            </a:r>
          </a:p>
          <a:p>
            <a:pPr>
              <a:buFontTx/>
              <a:buChar char="•"/>
            </a:pPr>
            <a:r>
              <a:rPr lang="en-US" sz="2800">
                <a:latin typeface="Comic Sans MS" pitchFamily="66" charset="0"/>
              </a:rPr>
              <a:t>They may not be able to select one right </a:t>
            </a:r>
          </a:p>
          <a:p>
            <a:r>
              <a:rPr lang="en-US" sz="2800">
                <a:latin typeface="Comic Sans MS" pitchFamily="66" charset="0"/>
              </a:rPr>
              <a:t>answer because they can see how all the </a:t>
            </a:r>
          </a:p>
          <a:p>
            <a:r>
              <a:rPr lang="en-US" sz="2800">
                <a:latin typeface="Comic Sans MS" pitchFamily="66" charset="0"/>
              </a:rPr>
              <a:t>answers might be correct.</a:t>
            </a:r>
          </a:p>
          <a:p>
            <a:r>
              <a:rPr lang="en-US" sz="2800">
                <a:latin typeface="Comic Sans MS" pitchFamily="66" charset="0"/>
              </a:rPr>
              <a:t> </a:t>
            </a:r>
          </a:p>
          <a:p>
            <a:pPr>
              <a:buFontTx/>
              <a:buChar char="•"/>
            </a:pPr>
            <a:r>
              <a:rPr lang="en-US" sz="2800">
                <a:latin typeface="Comic Sans MS" pitchFamily="66" charset="0"/>
              </a:rPr>
              <a:t>They can be “mappers” or “leapers”</a:t>
            </a:r>
          </a:p>
          <a:p>
            <a:pPr>
              <a:spcBef>
                <a:spcPct val="50000"/>
              </a:spcBef>
            </a:pPr>
            <a:endParaRPr lang="en-US" sz="2800">
              <a:latin typeface="Comic Sans MS" pitchFamily="66" charset="0"/>
            </a:endParaRPr>
          </a:p>
        </p:txBody>
      </p:sp>
      <p:pic>
        <p:nvPicPr>
          <p:cNvPr id="3379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4038600"/>
            <a:ext cx="2278063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latin typeface="Comic Sans MS" pitchFamily="66" charset="0"/>
                <a:cs typeface="Times New Roman" pitchFamily="18" charset="0"/>
              </a:rPr>
              <a:t>MYTH: Gifted children excel in</a:t>
            </a:r>
            <a:br>
              <a:rPr lang="en-US" sz="3200" b="1" smtClean="0">
                <a:latin typeface="Comic Sans MS" pitchFamily="66" charset="0"/>
                <a:cs typeface="Times New Roman" pitchFamily="18" charset="0"/>
              </a:rPr>
            </a:br>
            <a:r>
              <a:rPr lang="en-US" sz="3200" b="1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3200" b="1" i="1" smtClean="0">
                <a:latin typeface="Comic Sans MS" pitchFamily="66" charset="0"/>
                <a:cs typeface="Times New Roman" pitchFamily="18" charset="0"/>
              </a:rPr>
              <a:t>all </a:t>
            </a:r>
            <a:r>
              <a:rPr lang="en-US" sz="3200" b="1" smtClean="0">
                <a:latin typeface="Comic Sans MS" pitchFamily="66" charset="0"/>
                <a:cs typeface="Times New Roman" pitchFamily="18" charset="0"/>
              </a:rPr>
              <a:t>academic areas.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686800" cy="4525963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Chinacat"/>
              </a:rPr>
              <a:t>“</a:t>
            </a:r>
            <a:r>
              <a:rPr lang="en-US" sz="2400" smtClean="0">
                <a:latin typeface="Comic Sans MS" pitchFamily="66" charset="0"/>
              </a:rPr>
              <a:t>Gifted” is generally gifted in language and mathematics, but gifts tend to be domain specific.</a:t>
            </a:r>
          </a:p>
          <a:p>
            <a:pPr eaLnBrk="1" hangingPunct="1"/>
            <a:endParaRPr lang="en-US" sz="2400" smtClean="0">
              <a:latin typeface="Comic Sans MS" pitchFamily="66" charset="0"/>
            </a:endParaRPr>
          </a:p>
          <a:p>
            <a:pPr eaLnBrk="1" hangingPunct="1"/>
            <a:r>
              <a:rPr lang="en-US" sz="2400" smtClean="0">
                <a:latin typeface="Comic Sans MS" pitchFamily="66" charset="0"/>
              </a:rPr>
              <a:t> </a:t>
            </a:r>
            <a:r>
              <a:rPr lang="en-US" sz="2400" b="1" i="1" smtClean="0">
                <a:latin typeface="Comic Sans MS" pitchFamily="66" charset="0"/>
              </a:rPr>
              <a:t>Academically</a:t>
            </a:r>
            <a:r>
              <a:rPr lang="en-US" sz="2400" b="1" smtClean="0">
                <a:latin typeface="Comic Sans MS" pitchFamily="66" charset="0"/>
              </a:rPr>
              <a:t> </a:t>
            </a:r>
            <a:r>
              <a:rPr lang="en-US" sz="2400" smtClean="0">
                <a:latin typeface="Comic Sans MS" pitchFamily="66" charset="0"/>
              </a:rPr>
              <a:t>gifted can be very different than </a:t>
            </a:r>
            <a:r>
              <a:rPr lang="en-US" sz="2400" b="1" i="1" smtClean="0">
                <a:latin typeface="Comic Sans MS" pitchFamily="66" charset="0"/>
              </a:rPr>
              <a:t>creatively</a:t>
            </a:r>
            <a:r>
              <a:rPr lang="en-US" sz="2400" b="1" smtClean="0">
                <a:latin typeface="Comic Sans MS" pitchFamily="66" charset="0"/>
              </a:rPr>
              <a:t> </a:t>
            </a:r>
            <a:r>
              <a:rPr lang="en-US" sz="2400" smtClean="0">
                <a:latin typeface="Comic Sans MS" pitchFamily="66" charset="0"/>
              </a:rPr>
              <a:t>gifted.</a:t>
            </a:r>
          </a:p>
          <a:p>
            <a:pPr eaLnBrk="1" hangingPunct="1"/>
            <a:endParaRPr lang="en-US" sz="2400" smtClean="0">
              <a:latin typeface="Comic Sans MS" pitchFamily="66" charset="0"/>
            </a:endParaRPr>
          </a:p>
          <a:p>
            <a:pPr eaLnBrk="1" hangingPunct="1"/>
            <a:r>
              <a:rPr lang="en-US" sz="2400" smtClean="0">
                <a:latin typeface="Comic Sans MS" pitchFamily="66" charset="0"/>
              </a:rPr>
              <a:t>Children can be gifted in one area, not another.  </a:t>
            </a:r>
          </a:p>
          <a:p>
            <a:pPr eaLnBrk="1" hangingPunct="1"/>
            <a:endParaRPr lang="en-US" sz="2400" smtClean="0">
              <a:latin typeface="Comic Sans MS" pitchFamily="66" charset="0"/>
            </a:endParaRPr>
          </a:p>
          <a:p>
            <a:pPr eaLnBrk="1" hangingPunct="1"/>
            <a:r>
              <a:rPr lang="en-US" sz="2400" smtClean="0">
                <a:latin typeface="Comic Sans MS" pitchFamily="66" charset="0"/>
              </a:rPr>
              <a:t>They can also be “twice exceptional,”</a:t>
            </a:r>
          </a:p>
          <a:p>
            <a:pPr eaLnBrk="1" hangingPunct="1">
              <a:buFontTx/>
              <a:buNone/>
            </a:pPr>
            <a:r>
              <a:rPr lang="en-US" sz="2400" smtClean="0">
                <a:latin typeface="Comic Sans MS" pitchFamily="66" charset="0"/>
              </a:rPr>
              <a:t>     gifted with learning disabilities.</a:t>
            </a:r>
          </a:p>
          <a:p>
            <a:pPr eaLnBrk="1" hangingPunct="1"/>
            <a:endParaRPr lang="en-US" sz="2400" smtClean="0">
              <a:latin typeface="Comic Sans MS" pitchFamily="66" charset="0"/>
            </a:endParaRPr>
          </a:p>
        </p:txBody>
      </p:sp>
      <p:pic>
        <p:nvPicPr>
          <p:cNvPr id="35843" name="Picture 4" descr="A_Pl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4876800"/>
            <a:ext cx="205740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0" y="457200"/>
            <a:ext cx="8229600" cy="487363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More Common Myths…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6553200" cy="5715000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Gifted students do not need help. If they are really gifted, they can manage on their own.</a:t>
            </a:r>
          </a:p>
          <a:p>
            <a:pPr eaLnBrk="1" hangingPunct="1"/>
            <a:endParaRPr lang="en-US" smtClean="0">
              <a:latin typeface="Comic Sans MS" pitchFamily="66" charset="0"/>
            </a:endParaRPr>
          </a:p>
          <a:p>
            <a:pPr eaLnBrk="1" hangingPunct="1"/>
            <a:r>
              <a:rPr lang="en-US" smtClean="0">
                <a:latin typeface="Comic Sans MS" pitchFamily="66" charset="0"/>
              </a:rPr>
              <a:t>The social and emotional development of the gifted student is at the same level as his/her intellectual development. (affective education)</a:t>
            </a:r>
          </a:p>
          <a:p>
            <a:pPr eaLnBrk="1" hangingPunct="1"/>
            <a:endParaRPr lang="en-US" smtClean="0">
              <a:latin typeface="Comic Sans MS" pitchFamily="66" charset="0"/>
            </a:endParaRP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0"/>
            <a:ext cx="20939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124200"/>
            <a:ext cx="2214563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381000"/>
            <a:ext cx="7315200" cy="57451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Comic Sans MS" pitchFamily="66" charset="0"/>
              </a:rPr>
              <a:t>And more myths: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Comic Sans MS" pitchFamily="66" charset="0"/>
              </a:rPr>
              <a:t>Gifted students need to serve as</a:t>
            </a:r>
            <a:r>
              <a:rPr lang="en-US" smtClean="0">
                <a:latin typeface="Comic Sans MS" pitchFamily="66" charset="0"/>
              </a:rPr>
              <a:t> </a:t>
            </a:r>
            <a:r>
              <a:rPr lang="en-US" sz="2800" smtClean="0">
                <a:latin typeface="Comic Sans MS" pitchFamily="66" charset="0"/>
              </a:rPr>
              <a:t>examples to others, and they should always assume extra responsibility.</a:t>
            </a:r>
          </a:p>
          <a:p>
            <a:pPr eaLnBrk="1" hangingPunct="1">
              <a:lnSpc>
                <a:spcPct val="80000"/>
              </a:lnSpc>
            </a:pPr>
            <a:endParaRPr lang="en-US" sz="28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800" smtClean="0"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sz="2800" smtClean="0">
                <a:latin typeface="Comic Sans MS" pitchFamily="66" charset="0"/>
              </a:rPr>
              <a:t>Gifted students are naturally creative and do not need encouragement.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>
                <a:latin typeface="Comic Sans MS" pitchFamily="66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Comic Sans MS" pitchFamily="66" charset="0"/>
              </a:rPr>
              <a:t>The primary value of a gifted student lies in his/her brain power.</a:t>
            </a:r>
          </a:p>
          <a:p>
            <a:pPr eaLnBrk="1" hangingPunct="1">
              <a:lnSpc>
                <a:spcPct val="80000"/>
              </a:lnSpc>
            </a:pPr>
            <a:endParaRPr lang="en-US" sz="28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8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8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en-US" sz="3600" smtClean="0">
              <a:latin typeface="Comic Sans MS" pitchFamily="66" charset="0"/>
            </a:endParaRPr>
          </a:p>
        </p:txBody>
      </p:sp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6488" y="304800"/>
            <a:ext cx="168751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14600"/>
            <a:ext cx="1905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05725" y="4343400"/>
            <a:ext cx="1438275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3200" u="sng" smtClean="0">
                <a:latin typeface="Comic Sans MS" pitchFamily="66" charset="0"/>
              </a:rPr>
              <a:t>Common Characteristics of </a:t>
            </a:r>
            <a:br>
              <a:rPr lang="en-US" sz="3200" u="sng" smtClean="0">
                <a:latin typeface="Comic Sans MS" pitchFamily="66" charset="0"/>
              </a:rPr>
            </a:br>
            <a:r>
              <a:rPr lang="en-US" sz="3200" u="sng" smtClean="0">
                <a:latin typeface="Comic Sans MS" pitchFamily="66" charset="0"/>
              </a:rPr>
              <a:t>Gifted and Talented Students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3581400" cy="1828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>
                <a:latin typeface="Comic Sans MS" pitchFamily="66" charset="0"/>
              </a:rPr>
              <a:t>Learns quickly and easily</a:t>
            </a:r>
          </a:p>
          <a:p>
            <a:pPr eaLnBrk="1" hangingPunct="1">
              <a:lnSpc>
                <a:spcPct val="80000"/>
              </a:lnSpc>
            </a:pPr>
            <a:endParaRPr lang="en-US" sz="20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latin typeface="Comic Sans MS" pitchFamily="66" charset="0"/>
              </a:rPr>
              <a:t>Able to use abstract thought and critical reasoning</a:t>
            </a:r>
          </a:p>
          <a:p>
            <a:pPr algn="ctr" eaLnBrk="1" hangingPunct="1">
              <a:lnSpc>
                <a:spcPct val="80000"/>
              </a:lnSpc>
            </a:pPr>
            <a:endParaRPr lang="en-US" sz="2000" smtClean="0"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sz="2400" smtClean="0">
              <a:latin typeface="Comic Sans MS" pitchFamily="66" charset="0"/>
            </a:endParaRPr>
          </a:p>
        </p:txBody>
      </p:sp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-1752600" y="2895600"/>
            <a:ext cx="58674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4" eaLnBrk="0" hangingPunct="0">
              <a:spcBef>
                <a:spcPct val="20000"/>
              </a:spcBef>
              <a:buFontTx/>
              <a:buChar char="•"/>
            </a:pPr>
            <a:r>
              <a:rPr kumimoji="1" lang="en-US">
                <a:latin typeface="Chinacat"/>
              </a:rPr>
              <a:t> </a:t>
            </a:r>
            <a:r>
              <a:rPr kumimoji="1" lang="en-US" sz="2000">
                <a:latin typeface="Comic Sans MS" pitchFamily="66" charset="0"/>
              </a:rPr>
              <a:t>Exhibit verbal proficiency</a:t>
            </a:r>
          </a:p>
          <a:p>
            <a:pPr lvl="4" eaLnBrk="0" hangingPunct="0">
              <a:spcBef>
                <a:spcPct val="20000"/>
              </a:spcBef>
              <a:buFontTx/>
              <a:buChar char="•"/>
            </a:pPr>
            <a:r>
              <a:rPr kumimoji="1" lang="en-US" sz="2000">
                <a:latin typeface="Comic Sans MS" pitchFamily="66" charset="0"/>
              </a:rPr>
              <a:t>Organizational Problems</a:t>
            </a:r>
          </a:p>
          <a:p>
            <a:pPr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</p:txBody>
      </p:sp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5105400" y="1447800"/>
            <a:ext cx="4038600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kumimoji="1" lang="en-US" sz="2000">
                <a:solidFill>
                  <a:srgbClr val="000000"/>
                </a:solidFill>
                <a:latin typeface="Chinacat"/>
              </a:rPr>
              <a:t> </a:t>
            </a:r>
            <a:r>
              <a:rPr kumimoji="1" lang="en-US" sz="2000">
                <a:solidFill>
                  <a:srgbClr val="000000"/>
                </a:solidFill>
                <a:latin typeface="Comic Sans MS" pitchFamily="66" charset="0"/>
              </a:rPr>
              <a:t>Dislike repetition</a:t>
            </a:r>
          </a:p>
          <a:p>
            <a:pPr>
              <a:buFontTx/>
              <a:buChar char="•"/>
            </a:pPr>
            <a:endParaRPr kumimoji="1" lang="en-US" sz="200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kumimoji="1" lang="en-US" sz="2000">
                <a:solidFill>
                  <a:srgbClr val="000000"/>
                </a:solidFill>
                <a:latin typeface="Comic Sans MS" pitchFamily="66" charset="0"/>
              </a:rPr>
              <a:t> Introverted and happy</a:t>
            </a:r>
          </a:p>
          <a:p>
            <a:endParaRPr kumimoji="1" lang="en-US" sz="200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kumimoji="1" lang="en-US" sz="2000">
                <a:solidFill>
                  <a:srgbClr val="000000"/>
                </a:solidFill>
                <a:latin typeface="Comic Sans MS" pitchFamily="66" charset="0"/>
              </a:rPr>
              <a:t>Introverted and depressed</a:t>
            </a:r>
          </a:p>
          <a:p>
            <a:pPr>
              <a:buFontTx/>
              <a:buChar char="•"/>
            </a:pPr>
            <a:endParaRPr kumimoji="1" lang="en-US" sz="200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kumimoji="1" lang="en-US" sz="2000">
                <a:solidFill>
                  <a:srgbClr val="000000"/>
                </a:solidFill>
                <a:latin typeface="Comic Sans MS" pitchFamily="66" charset="0"/>
              </a:rPr>
              <a:t> Become bored and frustrated</a:t>
            </a:r>
          </a:p>
          <a:p>
            <a:pPr algn="ctr"/>
            <a:endParaRPr kumimoji="1" lang="en-US" sz="2000">
              <a:solidFill>
                <a:srgbClr val="000000"/>
              </a:solidFill>
              <a:latin typeface="Comic Sans MS" pitchFamily="66" charset="0"/>
            </a:endParaRPr>
          </a:p>
          <a:p>
            <a:pPr algn="ctr"/>
            <a:endParaRPr lang="en-US" sz="2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8917" name="Text Box 7"/>
          <p:cNvSpPr txBox="1">
            <a:spLocks noChangeArrowheads="1"/>
          </p:cNvSpPr>
          <p:nvPr/>
        </p:nvSpPr>
        <p:spPr bwMode="auto">
          <a:xfrm>
            <a:off x="5105400" y="3810000"/>
            <a:ext cx="4572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kumimoji="1" lang="en-US">
                <a:latin typeface="Chinacat"/>
              </a:rPr>
              <a:t> </a:t>
            </a:r>
            <a:r>
              <a:rPr kumimoji="1" lang="en-US" sz="2000">
                <a:latin typeface="Comic Sans MS" pitchFamily="66" charset="0"/>
              </a:rPr>
              <a:t>Dominate discussions</a:t>
            </a:r>
          </a:p>
          <a:p>
            <a:pPr>
              <a:buFontTx/>
              <a:buChar char="•"/>
            </a:pPr>
            <a:endParaRPr kumimoji="1" lang="en-US" sz="200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kumimoji="1" lang="en-US" sz="2000">
                <a:latin typeface="Comic Sans MS" pitchFamily="66" charset="0"/>
              </a:rPr>
              <a:t> Difficulty with listening skills</a:t>
            </a:r>
          </a:p>
          <a:p>
            <a:pPr algn="ctr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</p:txBody>
      </p:sp>
      <p:sp>
        <p:nvSpPr>
          <p:cNvPr id="38918" name="Text Box 8"/>
          <p:cNvSpPr txBox="1">
            <a:spLocks noChangeArrowheads="1"/>
          </p:cNvSpPr>
          <p:nvPr/>
        </p:nvSpPr>
        <p:spPr bwMode="auto">
          <a:xfrm>
            <a:off x="-381000" y="3886200"/>
            <a:ext cx="434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FontTx/>
              <a:buChar char="•"/>
            </a:pPr>
            <a:r>
              <a:rPr kumimoji="1" lang="en-US">
                <a:latin typeface="Comic Sans MS" pitchFamily="66" charset="0"/>
              </a:rPr>
              <a:t> </a:t>
            </a:r>
            <a:r>
              <a:rPr kumimoji="1" lang="en-US" sz="2000">
                <a:latin typeface="Comic Sans MS" pitchFamily="66" charset="0"/>
              </a:rPr>
              <a:t>Have a high energy level</a:t>
            </a:r>
            <a:endParaRPr lang="en-US" sz="2000">
              <a:latin typeface="Comic Sans MS" pitchFamily="66" charset="0"/>
            </a:endParaRPr>
          </a:p>
          <a:p>
            <a:pPr lvl="4" eaLnBrk="0" hangingPunct="0">
              <a:spcBef>
                <a:spcPct val="20000"/>
              </a:spcBef>
            </a:pPr>
            <a:r>
              <a:rPr kumimoji="1" lang="en-US" sz="2000">
                <a:latin typeface="Comic Sans MS" pitchFamily="66" charset="0"/>
              </a:rPr>
              <a:t> </a:t>
            </a:r>
          </a:p>
        </p:txBody>
      </p:sp>
      <p:sp>
        <p:nvSpPr>
          <p:cNvPr id="38919" name="Text Box 9"/>
          <p:cNvSpPr txBox="1">
            <a:spLocks noChangeArrowheads="1"/>
          </p:cNvSpPr>
          <p:nvPr/>
        </p:nvSpPr>
        <p:spPr bwMode="auto">
          <a:xfrm>
            <a:off x="-685800" y="4495800"/>
            <a:ext cx="4267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eaLnBrk="0" hangingPunct="0">
              <a:spcBef>
                <a:spcPct val="20000"/>
              </a:spcBef>
              <a:buFontTx/>
              <a:buChar char="•"/>
            </a:pPr>
            <a:r>
              <a:rPr kumimoji="1" lang="en-US" sz="2000">
                <a:latin typeface="Chinacat"/>
              </a:rPr>
              <a:t> </a:t>
            </a:r>
            <a:r>
              <a:rPr kumimoji="1" lang="en-US" sz="2000">
                <a:latin typeface="Comic Sans MS" pitchFamily="66" charset="0"/>
              </a:rPr>
              <a:t>Becomes frustrated with inactivity and lack of challenge</a:t>
            </a:r>
          </a:p>
          <a:p>
            <a:pPr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</p:txBody>
      </p:sp>
      <p:pic>
        <p:nvPicPr>
          <p:cNvPr id="3892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800600"/>
            <a:ext cx="16573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1524000"/>
            <a:ext cx="11588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4724400" cy="1981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smtClean="0">
              <a:latin typeface="Comic Sans MS" pitchFamily="66" charset="0"/>
            </a:endParaRPr>
          </a:p>
          <a:p>
            <a:pPr algn="r" eaLnBrk="1" hangingPunct="1">
              <a:lnSpc>
                <a:spcPct val="80000"/>
              </a:lnSpc>
            </a:pPr>
            <a:endParaRPr lang="en-US" sz="1800" smtClean="0">
              <a:latin typeface="Comic Sans MS" pitchFamily="66" charset="0"/>
            </a:endParaRPr>
          </a:p>
        </p:txBody>
      </p:sp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1371600" y="4724400"/>
            <a:ext cx="7162800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Char char="•"/>
            </a:pPr>
            <a:r>
              <a:rPr kumimoji="1" lang="en-US" sz="2000"/>
              <a:t> Exhibit unusual emotional  depth and intensity</a:t>
            </a:r>
          </a:p>
          <a:p>
            <a:pPr algn="ctr">
              <a:buFontTx/>
              <a:buChar char="•"/>
            </a:pPr>
            <a:r>
              <a:rPr kumimoji="1" lang="en-US" sz="2000"/>
              <a:t>Demonstrates multiple over-excitabilities</a:t>
            </a:r>
          </a:p>
          <a:p>
            <a:pPr algn="ctr">
              <a:buFont typeface="Arial" charset="0"/>
              <a:buChar char="•"/>
            </a:pPr>
            <a:r>
              <a:rPr kumimoji="1" lang="en-US" sz="2000"/>
              <a:t>At a young age, questions death and the unknown</a:t>
            </a:r>
          </a:p>
          <a:p>
            <a:pPr algn="ctr">
              <a:buFont typeface="Arial" charset="0"/>
              <a:buChar char="•"/>
            </a:pPr>
            <a:r>
              <a:rPr kumimoji="1" lang="en-US" sz="2000"/>
              <a:t>Be confused if thoughts and feelings not taken seriously</a:t>
            </a:r>
          </a:p>
          <a:p>
            <a:pPr algn="ctr">
              <a:buFont typeface="Arial" charset="0"/>
              <a:buChar char="•"/>
            </a:pPr>
            <a:r>
              <a:rPr lang="en-US"/>
              <a:t>Concentrate on tasks of high interest for extended periods of time</a:t>
            </a:r>
          </a:p>
          <a:p>
            <a:pPr>
              <a:buFont typeface="Arial" charset="0"/>
              <a:buNone/>
            </a:pPr>
            <a:endParaRPr kumimoji="1" lang="en-US" sz="2000"/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5029200" y="55626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kumimoji="1" lang="en-US">
                <a:latin typeface="Chinacat"/>
              </a:rPr>
              <a:t>   </a:t>
            </a:r>
            <a:r>
              <a:rPr kumimoji="1" lang="en-US">
                <a:latin typeface="Comic Sans MS" pitchFamily="66" charset="0"/>
              </a:rPr>
              <a:t>   </a:t>
            </a:r>
          </a:p>
        </p:txBody>
      </p:sp>
      <p:sp>
        <p:nvSpPr>
          <p:cNvPr id="40965" name="Text Box 8"/>
          <p:cNvSpPr txBox="1">
            <a:spLocks noChangeArrowheads="1"/>
          </p:cNvSpPr>
          <p:nvPr/>
        </p:nvSpPr>
        <p:spPr bwMode="auto">
          <a:xfrm>
            <a:off x="2286000" y="457200"/>
            <a:ext cx="5105400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Char char="•"/>
            </a:pPr>
            <a:r>
              <a:rPr kumimoji="1" lang="en-US" sz="2000"/>
              <a:t> Be highly sensitive</a:t>
            </a:r>
          </a:p>
          <a:p>
            <a:pPr algn="ctr">
              <a:buFontTx/>
              <a:buChar char="•"/>
            </a:pPr>
            <a:r>
              <a:rPr kumimoji="1" lang="en-US" sz="2000"/>
              <a:t> Concerns about death</a:t>
            </a:r>
          </a:p>
          <a:p>
            <a:pPr algn="ctr">
              <a:buFontTx/>
              <a:buChar char="•"/>
            </a:pPr>
            <a:r>
              <a:rPr kumimoji="1" lang="en-US" sz="2000"/>
              <a:t> Be acutely perceptive</a:t>
            </a:r>
          </a:p>
          <a:p>
            <a:pPr algn="ctr">
              <a:buFontTx/>
              <a:buChar char="•"/>
            </a:pPr>
            <a:r>
              <a:rPr kumimoji="1" lang="en-US" sz="2000"/>
              <a:t> Fear failure</a:t>
            </a:r>
          </a:p>
          <a:p>
            <a:pPr algn="ctr">
              <a:buFontTx/>
              <a:buChar char="•"/>
            </a:pPr>
            <a:r>
              <a:rPr kumimoji="1" lang="en-US" sz="2000"/>
              <a:t> Feel frustrated</a:t>
            </a:r>
          </a:p>
          <a:p>
            <a:pPr algn="ctr">
              <a:buFontTx/>
              <a:buChar char="•"/>
            </a:pPr>
            <a:r>
              <a:rPr kumimoji="1" lang="en-US" sz="2000"/>
              <a:t> Disrupt class routine</a:t>
            </a:r>
          </a:p>
          <a:p>
            <a:pPr algn="ctr">
              <a:buFontTx/>
              <a:buChar char="•"/>
            </a:pPr>
            <a:r>
              <a:rPr kumimoji="1" lang="en-US" sz="2000"/>
              <a:t> Perceived as stubborn or uncooperative</a:t>
            </a:r>
          </a:p>
          <a:p>
            <a:pPr algn="ctr">
              <a:buFontTx/>
              <a:buChar char="•"/>
            </a:pPr>
            <a:r>
              <a:rPr kumimoji="1" lang="en-US" sz="2000"/>
              <a:t> Resist interruptions or schedules</a:t>
            </a:r>
          </a:p>
          <a:p>
            <a:pPr algn="ctr">
              <a:buFontTx/>
              <a:buChar char="•"/>
            </a:pPr>
            <a:r>
              <a:rPr kumimoji="1" lang="en-US" sz="2000"/>
              <a:t> </a:t>
            </a:r>
            <a:r>
              <a:rPr lang="en-US" sz="2000"/>
              <a:t>Be extremely persistent</a:t>
            </a:r>
          </a:p>
          <a:p>
            <a:pPr algn="ctr">
              <a:buFontTx/>
              <a:buChar char="•"/>
            </a:pPr>
            <a:r>
              <a:rPr kumimoji="1" lang="en-US" sz="2000"/>
              <a:t> Aim at perfection</a:t>
            </a:r>
          </a:p>
          <a:p>
            <a:pPr algn="ctr">
              <a:buFontTx/>
              <a:buChar char="•"/>
            </a:pPr>
            <a:r>
              <a:rPr kumimoji="1" lang="en-US" sz="2000"/>
              <a:t> Insomnia</a:t>
            </a:r>
          </a:p>
          <a:p>
            <a:pPr algn="ctr">
              <a:buFontTx/>
              <a:buChar char="•"/>
            </a:pPr>
            <a:r>
              <a:rPr kumimoji="1" lang="en-US" sz="2000"/>
              <a:t> Excessive worrying</a:t>
            </a:r>
          </a:p>
          <a:p>
            <a:pPr algn="ctr">
              <a:buFontTx/>
              <a:buChar char="•"/>
            </a:pPr>
            <a:r>
              <a:rPr kumimoji="1" lang="en-US" sz="2000"/>
              <a:t> Be unusually vulnerable</a:t>
            </a:r>
          </a:p>
          <a:p>
            <a:pPr algn="ctr">
              <a:buFontTx/>
              <a:buChar char="•"/>
            </a:pPr>
            <a:r>
              <a:rPr kumimoji="1" lang="en-US" sz="2000"/>
              <a:t> Perceived as immature</a:t>
            </a:r>
          </a:p>
          <a:p>
            <a:pPr algn="ctr">
              <a:buFontTx/>
              <a:buChar char="•"/>
            </a:pPr>
            <a:endParaRPr kumimoji="1" lang="en-US" sz="2000"/>
          </a:p>
          <a:p>
            <a:pPr>
              <a:buFontTx/>
              <a:buChar char="•"/>
            </a:pPr>
            <a:endParaRPr kumimoji="1" lang="en-US">
              <a:latin typeface="Comic Sans MS" pitchFamily="66" charset="0"/>
            </a:endParaRPr>
          </a:p>
          <a:p>
            <a:pPr>
              <a:buFontTx/>
              <a:buChar char="•"/>
            </a:pPr>
            <a:endParaRPr kumimoji="1" lang="en-US"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>
              <a:latin typeface="Chinacat"/>
            </a:endParaRPr>
          </a:p>
        </p:txBody>
      </p:sp>
      <p:pic>
        <p:nvPicPr>
          <p:cNvPr id="4096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2209800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94563" y="1447800"/>
            <a:ext cx="184943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2971800" cy="1036638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2000" smtClean="0">
                <a:latin typeface="Chinacat"/>
              </a:rPr>
              <a:t> </a:t>
            </a:r>
            <a:r>
              <a:rPr lang="en-US" sz="2000" smtClean="0">
                <a:latin typeface="Comic Sans MS" pitchFamily="66" charset="0"/>
              </a:rPr>
              <a:t>Exhibit independence and nonconformity</a:t>
            </a:r>
            <a:br>
              <a:rPr lang="en-US" sz="2000" smtClean="0">
                <a:latin typeface="Comic Sans MS" pitchFamily="66" charset="0"/>
              </a:rPr>
            </a:br>
            <a:endParaRPr lang="en-US" sz="2000" smtClean="0">
              <a:latin typeface="Comic Sans MS" pitchFamily="66" charset="0"/>
            </a:endParaRPr>
          </a:p>
        </p:txBody>
      </p:sp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4191000" y="381000"/>
            <a:ext cx="44958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kumimoji="1" lang="en-US" sz="2000">
                <a:latin typeface="Comic Sans MS" pitchFamily="66" charset="0"/>
              </a:rPr>
              <a:t>Challenge and question indiscreetly</a:t>
            </a:r>
          </a:p>
          <a:p>
            <a:pPr>
              <a:buFontTx/>
              <a:buChar char="•"/>
            </a:pPr>
            <a:r>
              <a:rPr kumimoji="1" lang="en-US" sz="2000">
                <a:latin typeface="Comic Sans MS" pitchFamily="66" charset="0"/>
              </a:rPr>
              <a:t>Exhibit rebellious behavior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000">
              <a:latin typeface="Comic Sans MS" pitchFamily="66" charset="0"/>
            </a:endParaRPr>
          </a:p>
        </p:txBody>
      </p:sp>
      <p:sp>
        <p:nvSpPr>
          <p:cNvPr id="41987" name="Text Box 6"/>
          <p:cNvSpPr txBox="1">
            <a:spLocks noChangeArrowheads="1"/>
          </p:cNvSpPr>
          <p:nvPr/>
        </p:nvSpPr>
        <p:spPr bwMode="auto">
          <a:xfrm>
            <a:off x="762000" y="1828800"/>
            <a:ext cx="38100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kumimoji="1" lang="en-US">
                <a:latin typeface="Chinacat"/>
              </a:rPr>
              <a:t> </a:t>
            </a:r>
            <a:r>
              <a:rPr kumimoji="1" lang="en-US">
                <a:latin typeface="Comic Sans MS" pitchFamily="66" charset="0"/>
              </a:rPr>
              <a:t>Heightened self-awareness</a:t>
            </a:r>
          </a:p>
          <a:p>
            <a:pPr>
              <a:buFontTx/>
              <a:buChar char="•"/>
            </a:pPr>
            <a:r>
              <a:rPr kumimoji="1" lang="en-US">
                <a:latin typeface="Comic Sans MS" pitchFamily="66" charset="0"/>
              </a:rPr>
              <a:t> Relate more to older</a:t>
            </a:r>
          </a:p>
          <a:p>
            <a:r>
              <a:rPr kumimoji="1" lang="en-US">
                <a:latin typeface="Comic Sans MS" pitchFamily="66" charset="0"/>
              </a:rPr>
              <a:t>   children and adults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>
              <a:latin typeface="Comic Sans MS" pitchFamily="66" charset="0"/>
            </a:endParaRPr>
          </a:p>
        </p:txBody>
      </p:sp>
      <p:sp>
        <p:nvSpPr>
          <p:cNvPr id="41988" name="Text Box 7"/>
          <p:cNvSpPr txBox="1">
            <a:spLocks noChangeArrowheads="1"/>
          </p:cNvSpPr>
          <p:nvPr/>
        </p:nvSpPr>
        <p:spPr bwMode="auto">
          <a:xfrm>
            <a:off x="5486400" y="1828800"/>
            <a:ext cx="46482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kumimoji="1" lang="en-US">
                <a:latin typeface="Chinacat"/>
              </a:rPr>
              <a:t> </a:t>
            </a:r>
            <a:r>
              <a:rPr kumimoji="1" lang="en-US">
                <a:latin typeface="Comic Sans MS" pitchFamily="66" charset="0"/>
              </a:rPr>
              <a:t>Social isolation</a:t>
            </a:r>
          </a:p>
          <a:p>
            <a:pPr>
              <a:buFontTx/>
              <a:buChar char="•"/>
            </a:pPr>
            <a:r>
              <a:rPr kumimoji="1" lang="en-US">
                <a:latin typeface="Comic Sans MS" pitchFamily="66" charset="0"/>
              </a:rPr>
              <a:t> Low self-esteem due to seeing        differences from peers as bad</a:t>
            </a:r>
          </a:p>
          <a:p>
            <a:pPr>
              <a:buFontTx/>
              <a:buChar char="•"/>
            </a:pPr>
            <a:r>
              <a:rPr kumimoji="1" lang="en-US">
                <a:latin typeface="Comic Sans MS" pitchFamily="66" charset="0"/>
              </a:rPr>
              <a:t> Seen as a “show off”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>
              <a:latin typeface="Comic Sans MS" pitchFamily="66" charset="0"/>
            </a:endParaRPr>
          </a:p>
        </p:txBody>
      </p:sp>
      <p:sp>
        <p:nvSpPr>
          <p:cNvPr id="41989" name="Text Box 8"/>
          <p:cNvSpPr txBox="1">
            <a:spLocks noChangeArrowheads="1"/>
          </p:cNvSpPr>
          <p:nvPr/>
        </p:nvSpPr>
        <p:spPr bwMode="auto">
          <a:xfrm>
            <a:off x="228600" y="3733800"/>
            <a:ext cx="32766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kumimoji="1" lang="en-US">
                <a:latin typeface="Chinacat"/>
              </a:rPr>
              <a:t> </a:t>
            </a:r>
            <a:r>
              <a:rPr kumimoji="1" lang="en-US">
                <a:latin typeface="Comic Sans MS" pitchFamily="66" charset="0"/>
              </a:rPr>
              <a:t>Keen sense of humor</a:t>
            </a:r>
          </a:p>
          <a:p>
            <a:pPr>
              <a:spcBef>
                <a:spcPct val="50000"/>
              </a:spcBef>
            </a:pPr>
            <a:endParaRPr lang="en-US">
              <a:latin typeface="Comic Sans MS" pitchFamily="66" charset="0"/>
            </a:endParaRPr>
          </a:p>
        </p:txBody>
      </p:sp>
      <p:sp>
        <p:nvSpPr>
          <p:cNvPr id="41990" name="Text Box 9"/>
          <p:cNvSpPr txBox="1">
            <a:spLocks noChangeArrowheads="1"/>
          </p:cNvSpPr>
          <p:nvPr/>
        </p:nvSpPr>
        <p:spPr bwMode="auto">
          <a:xfrm>
            <a:off x="4800600" y="3581400"/>
            <a:ext cx="48768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kumimoji="1" lang="en-US">
                <a:latin typeface="Chinacat"/>
              </a:rPr>
              <a:t> </a:t>
            </a:r>
            <a:r>
              <a:rPr kumimoji="1" lang="en-US">
                <a:latin typeface="Comic Sans MS" pitchFamily="66" charset="0"/>
              </a:rPr>
              <a:t>Use humor inappropriately</a:t>
            </a:r>
          </a:p>
          <a:p>
            <a:r>
              <a:rPr kumimoji="1" lang="en-US">
                <a:latin typeface="Comic Sans MS" pitchFamily="66" charset="0"/>
              </a:rPr>
              <a:t>   or to attack others</a:t>
            </a:r>
          </a:p>
          <a:p>
            <a:pPr>
              <a:buFontTx/>
              <a:buChar char="•"/>
            </a:pPr>
            <a:r>
              <a:rPr kumimoji="1" lang="en-US">
                <a:latin typeface="Comic Sans MS" pitchFamily="66" charset="0"/>
              </a:rPr>
              <a:t> Frustration when humor</a:t>
            </a:r>
          </a:p>
          <a:p>
            <a:r>
              <a:rPr kumimoji="1" lang="en-US">
                <a:latin typeface="Comic Sans MS" pitchFamily="66" charset="0"/>
              </a:rPr>
              <a:t>   not understood</a:t>
            </a:r>
          </a:p>
          <a:p>
            <a:pPr>
              <a:buFontTx/>
              <a:buChar char="•"/>
            </a:pPr>
            <a:endParaRPr kumimoji="1" lang="en-US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Comic Sans MS" pitchFamily="66" charset="0"/>
            </a:endParaRPr>
          </a:p>
        </p:txBody>
      </p:sp>
      <p:sp>
        <p:nvSpPr>
          <p:cNvPr id="41991" name="Text Box 10"/>
          <p:cNvSpPr txBox="1">
            <a:spLocks noChangeArrowheads="1"/>
          </p:cNvSpPr>
          <p:nvPr/>
        </p:nvSpPr>
        <p:spPr bwMode="auto">
          <a:xfrm>
            <a:off x="1219200" y="5562600"/>
            <a:ext cx="3733800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kumimoji="1" lang="en-US">
                <a:latin typeface="Chinacat"/>
              </a:rPr>
              <a:t> </a:t>
            </a:r>
            <a:r>
              <a:rPr kumimoji="1" lang="en-US">
                <a:latin typeface="Comic Sans MS" pitchFamily="66" charset="0"/>
              </a:rPr>
              <a:t>Possess unusual imagination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kumimoji="1" lang="en-US">
                <a:latin typeface="Comic Sans MS" pitchFamily="66" charset="0"/>
              </a:rPr>
              <a:t>Highly creative</a:t>
            </a:r>
          </a:p>
          <a:p>
            <a:pPr>
              <a:spcBef>
                <a:spcPct val="50000"/>
              </a:spcBef>
            </a:pPr>
            <a:endParaRPr lang="en-US">
              <a:latin typeface="Comic Sans MS" pitchFamily="66" charset="0"/>
            </a:endParaRPr>
          </a:p>
        </p:txBody>
      </p:sp>
      <p:sp>
        <p:nvSpPr>
          <p:cNvPr id="41992" name="Text Box 11"/>
          <p:cNvSpPr txBox="1">
            <a:spLocks noChangeArrowheads="1"/>
          </p:cNvSpPr>
          <p:nvPr/>
        </p:nvSpPr>
        <p:spPr bwMode="auto">
          <a:xfrm>
            <a:off x="6400800" y="5715000"/>
            <a:ext cx="45720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kumimoji="1" lang="en-US">
                <a:latin typeface="Comic Sans MS" pitchFamily="66" charset="0"/>
              </a:rPr>
              <a:t> Seen as “weird”</a:t>
            </a:r>
          </a:p>
          <a:p>
            <a:pPr>
              <a:spcBef>
                <a:spcPct val="50000"/>
              </a:spcBef>
            </a:pPr>
            <a:endParaRPr lang="en-US">
              <a:latin typeface="Comic Sans MS" pitchFamily="66" charset="0"/>
            </a:endParaRPr>
          </a:p>
        </p:txBody>
      </p:sp>
      <p:pic>
        <p:nvPicPr>
          <p:cNvPr id="41993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438400"/>
            <a:ext cx="1458913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953000"/>
            <a:ext cx="18288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5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228600"/>
            <a:ext cx="10525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2"/>
          <p:cNvSpPr txBox="1">
            <a:spLocks noChangeArrowheads="1"/>
          </p:cNvSpPr>
          <p:nvPr/>
        </p:nvSpPr>
        <p:spPr bwMode="auto">
          <a:xfrm>
            <a:off x="4114800" y="5867400"/>
            <a:ext cx="472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/>
              <a:t> 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22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1066800"/>
            <a:ext cx="3429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buFontTx/>
              <a:buChar char="•"/>
            </a:pPr>
            <a:r>
              <a:rPr lang="en-US" sz="2000" b="1">
                <a:solidFill>
                  <a:srgbClr val="660066"/>
                </a:solidFill>
                <a:latin typeface="Comic Sans MS" pitchFamily="66" charset="0"/>
              </a:rPr>
              <a:t>Knows the answers </a:t>
            </a:r>
          </a:p>
          <a:p>
            <a:pPr algn="ctr">
              <a:buFontTx/>
              <a:buChar char="•"/>
            </a:pPr>
            <a:endParaRPr lang="en-US" sz="2000" b="1">
              <a:solidFill>
                <a:srgbClr val="660066"/>
              </a:solidFill>
              <a:latin typeface="Comic Sans MS" pitchFamily="66" charset="0"/>
            </a:endParaRPr>
          </a:p>
          <a:p>
            <a:pPr algn="ctr">
              <a:buFontTx/>
              <a:buChar char="•"/>
            </a:pPr>
            <a:r>
              <a:rPr lang="en-US" sz="2000" b="1">
                <a:solidFill>
                  <a:srgbClr val="660066"/>
                </a:solidFill>
                <a:latin typeface="Comic Sans MS" pitchFamily="66" charset="0"/>
              </a:rPr>
              <a:t>Is attentive </a:t>
            </a:r>
          </a:p>
          <a:p>
            <a:pPr algn="ctr">
              <a:buFontTx/>
              <a:buChar char="•"/>
            </a:pPr>
            <a:endParaRPr lang="en-US" sz="2000" b="1">
              <a:solidFill>
                <a:srgbClr val="660066"/>
              </a:solidFill>
              <a:latin typeface="Comic Sans MS" pitchFamily="66" charset="0"/>
            </a:endParaRPr>
          </a:p>
          <a:p>
            <a:pPr algn="ctr">
              <a:buFontTx/>
              <a:buChar char="•"/>
            </a:pPr>
            <a:r>
              <a:rPr lang="en-US" sz="2000" b="1">
                <a:solidFill>
                  <a:srgbClr val="660066"/>
                </a:solidFill>
                <a:latin typeface="Comic Sans MS" pitchFamily="66" charset="0"/>
              </a:rPr>
              <a:t>Is interested</a:t>
            </a:r>
          </a:p>
          <a:p>
            <a:pPr algn="ctr">
              <a:buFontTx/>
              <a:buChar char="•"/>
            </a:pPr>
            <a:endParaRPr lang="en-US" sz="2000" b="1">
              <a:solidFill>
                <a:srgbClr val="660066"/>
              </a:solidFill>
              <a:latin typeface="Comic Sans MS" pitchFamily="66" charset="0"/>
            </a:endParaRPr>
          </a:p>
          <a:p>
            <a:pPr algn="ctr">
              <a:buFontTx/>
              <a:buChar char="•"/>
            </a:pPr>
            <a:r>
              <a:rPr lang="en-US" sz="2000" b="1">
                <a:solidFill>
                  <a:srgbClr val="660066"/>
                </a:solidFill>
                <a:latin typeface="Comic Sans MS" pitchFamily="66" charset="0"/>
              </a:rPr>
              <a:t>Works hard</a:t>
            </a:r>
          </a:p>
          <a:p>
            <a:pPr algn="ctr">
              <a:buFontTx/>
              <a:buChar char="•"/>
            </a:pPr>
            <a:endParaRPr lang="en-US" sz="2000" b="1">
              <a:solidFill>
                <a:srgbClr val="660066"/>
              </a:solidFill>
              <a:latin typeface="Comic Sans MS" pitchFamily="66" charset="0"/>
            </a:endParaRPr>
          </a:p>
          <a:p>
            <a:pPr algn="ctr">
              <a:buFontTx/>
              <a:buChar char="•"/>
            </a:pPr>
            <a:r>
              <a:rPr lang="en-US" sz="2000" b="1">
                <a:solidFill>
                  <a:srgbClr val="660066"/>
                </a:solidFill>
                <a:latin typeface="Comic Sans MS" pitchFamily="66" charset="0"/>
              </a:rPr>
              <a:t>Top group</a:t>
            </a:r>
          </a:p>
          <a:p>
            <a:pPr algn="ctr">
              <a:buFontTx/>
              <a:buChar char="•"/>
            </a:pPr>
            <a:endParaRPr lang="en-US" sz="2000" b="1">
              <a:solidFill>
                <a:srgbClr val="660066"/>
              </a:solidFill>
              <a:latin typeface="Comic Sans MS" pitchFamily="66" charset="0"/>
            </a:endParaRPr>
          </a:p>
          <a:p>
            <a:pPr algn="ctr">
              <a:buFontTx/>
              <a:buChar char="•"/>
            </a:pPr>
            <a:r>
              <a:rPr lang="en-US" sz="2000" b="1">
                <a:solidFill>
                  <a:srgbClr val="660066"/>
                </a:solidFill>
                <a:latin typeface="Comic Sans MS" pitchFamily="66" charset="0"/>
              </a:rPr>
              <a:t>Learns with ease</a:t>
            </a:r>
          </a:p>
          <a:p>
            <a:pPr algn="ctr">
              <a:buFontTx/>
              <a:buChar char="•"/>
            </a:pPr>
            <a:endParaRPr lang="en-US" sz="2000" b="1">
              <a:solidFill>
                <a:srgbClr val="660066"/>
              </a:solidFill>
              <a:latin typeface="Comic Sans MS" pitchFamily="66" charset="0"/>
            </a:endParaRPr>
          </a:p>
          <a:p>
            <a:pPr algn="ctr">
              <a:buFontTx/>
              <a:buChar char="•"/>
            </a:pPr>
            <a:r>
              <a:rPr lang="en-US" sz="2000" b="1">
                <a:solidFill>
                  <a:srgbClr val="660066"/>
                </a:solidFill>
                <a:latin typeface="Comic Sans MS" pitchFamily="66" charset="0"/>
              </a:rPr>
              <a:t>6-8 reps for mastery</a:t>
            </a:r>
          </a:p>
          <a:p>
            <a:pPr algn="ctr">
              <a:buFontTx/>
              <a:buChar char="•"/>
            </a:pPr>
            <a:endParaRPr lang="en-US" sz="2000" b="1">
              <a:solidFill>
                <a:srgbClr val="660066"/>
              </a:solidFill>
              <a:latin typeface="Comic Sans MS" pitchFamily="66" charset="0"/>
            </a:endParaRPr>
          </a:p>
          <a:p>
            <a:pPr algn="ctr">
              <a:buFontTx/>
              <a:buChar char="•"/>
            </a:pPr>
            <a:r>
              <a:rPr lang="en-US" sz="2000" b="1">
                <a:solidFill>
                  <a:srgbClr val="660066"/>
                </a:solidFill>
                <a:latin typeface="Comic Sans MS" pitchFamily="66" charset="0"/>
              </a:rPr>
              <a:t>Enjoys peers</a:t>
            </a:r>
          </a:p>
          <a:p>
            <a:pPr algn="ctr">
              <a:buFontTx/>
              <a:buChar char="•"/>
            </a:pPr>
            <a:endParaRPr lang="en-US" sz="2000" b="1">
              <a:solidFill>
                <a:srgbClr val="660066"/>
              </a:solidFill>
              <a:latin typeface="Comic Sans MS" pitchFamily="66" charset="0"/>
            </a:endParaRPr>
          </a:p>
          <a:p>
            <a:pPr algn="ctr">
              <a:buFontTx/>
              <a:buChar char="•"/>
            </a:pPr>
            <a:r>
              <a:rPr lang="en-US" sz="2000" b="1">
                <a:solidFill>
                  <a:srgbClr val="660066"/>
                </a:solidFill>
                <a:latin typeface="Comic Sans MS" pitchFamily="66" charset="0"/>
              </a:rPr>
              <a:t>Enjoys school</a:t>
            </a:r>
          </a:p>
          <a:p>
            <a:pPr algn="ctr">
              <a:buFontTx/>
              <a:buChar char="•"/>
            </a:pPr>
            <a:endParaRPr lang="en-US" sz="2000" b="1">
              <a:solidFill>
                <a:srgbClr val="660066"/>
              </a:solidFill>
              <a:latin typeface="Comic Sans MS" pitchFamily="66" charset="0"/>
            </a:endParaRPr>
          </a:p>
          <a:p>
            <a:pPr algn="ctr">
              <a:buFontTx/>
              <a:buChar char="•"/>
            </a:pPr>
            <a:r>
              <a:rPr lang="en-US" sz="2000" b="1">
                <a:solidFill>
                  <a:srgbClr val="660066"/>
                </a:solidFill>
                <a:latin typeface="Comic Sans MS" pitchFamily="66" charset="0"/>
              </a:rPr>
              <a:t>Good memorizer</a:t>
            </a:r>
          </a:p>
          <a:p>
            <a:pPr algn="ctr">
              <a:buFontTx/>
              <a:buChar char="•"/>
            </a:pPr>
            <a:endParaRPr lang="en-US" sz="2000" b="1">
              <a:solidFill>
                <a:srgbClr val="660066"/>
              </a:solidFill>
              <a:latin typeface="Comic Sans MS" pitchFamily="66" charset="0"/>
            </a:endParaRP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5867400" y="381000"/>
            <a:ext cx="3048000" cy="679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en-US" sz="2000" b="1">
                <a:solidFill>
                  <a:srgbClr val="FF0000"/>
                </a:solidFill>
                <a:latin typeface="Comic Sans MS" pitchFamily="66" charset="0"/>
                <a:cs typeface="+mn-cs"/>
              </a:rPr>
              <a:t>Asks the questions</a:t>
            </a:r>
          </a:p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en-US" sz="2000" b="1">
                <a:solidFill>
                  <a:srgbClr val="FF0000"/>
                </a:solidFill>
                <a:latin typeface="Comic Sans MS" pitchFamily="66" charset="0"/>
                <a:cs typeface="+mn-cs"/>
              </a:rPr>
              <a:t> Is mentally and physically involved if they like the topic </a:t>
            </a:r>
          </a:p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en-US" sz="2000" b="1">
                <a:solidFill>
                  <a:srgbClr val="FF0000"/>
                </a:solidFill>
                <a:latin typeface="Comic Sans MS" pitchFamily="66" charset="0"/>
                <a:cs typeface="+mn-cs"/>
              </a:rPr>
              <a:t>Is highly curious</a:t>
            </a:r>
          </a:p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en-US" sz="2000" b="1">
                <a:solidFill>
                  <a:srgbClr val="FF0000"/>
                </a:solidFill>
                <a:latin typeface="Comic Sans MS" pitchFamily="66" charset="0"/>
                <a:cs typeface="+mn-cs"/>
              </a:rPr>
              <a:t>Plays around, yet tests well </a:t>
            </a:r>
          </a:p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en-US" sz="2000" b="1">
                <a:solidFill>
                  <a:srgbClr val="FF0000"/>
                </a:solidFill>
                <a:latin typeface="Comic Sans MS" pitchFamily="66" charset="0"/>
                <a:cs typeface="+mn-cs"/>
              </a:rPr>
              <a:t>Beyond the group</a:t>
            </a:r>
          </a:p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en-US" sz="2000" b="1">
                <a:solidFill>
                  <a:srgbClr val="FF0000"/>
                </a:solidFill>
                <a:latin typeface="Comic Sans MS" pitchFamily="66" charset="0"/>
                <a:cs typeface="+mn-cs"/>
              </a:rPr>
              <a:t>Already knows</a:t>
            </a:r>
          </a:p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en-US" sz="2000" b="1">
                <a:solidFill>
                  <a:srgbClr val="FF0000"/>
                </a:solidFill>
                <a:latin typeface="Comic Sans MS" pitchFamily="66" charset="0"/>
                <a:cs typeface="+mn-cs"/>
              </a:rPr>
              <a:t>1-2 reps for mastery</a:t>
            </a:r>
          </a:p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en-US" sz="2000" b="1">
                <a:solidFill>
                  <a:srgbClr val="FF0000"/>
                </a:solidFill>
                <a:latin typeface="Comic Sans MS" pitchFamily="66" charset="0"/>
                <a:cs typeface="+mn-cs"/>
              </a:rPr>
              <a:t>Enjoys adults</a:t>
            </a:r>
          </a:p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en-US" sz="2000" b="1">
                <a:solidFill>
                  <a:srgbClr val="FF0000"/>
                </a:solidFill>
                <a:latin typeface="Comic Sans MS" pitchFamily="66" charset="0"/>
                <a:cs typeface="+mn-cs"/>
              </a:rPr>
              <a:t>Enjoys learning - but may hate school </a:t>
            </a:r>
          </a:p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en-US" sz="2000" b="1">
                <a:solidFill>
                  <a:srgbClr val="FF0000"/>
                </a:solidFill>
                <a:latin typeface="Comic Sans MS" pitchFamily="66" charset="0"/>
                <a:cs typeface="+mn-cs"/>
              </a:rPr>
              <a:t>Good guesser - draws on vast information store </a:t>
            </a:r>
          </a:p>
          <a:p>
            <a:pPr algn="ctr">
              <a:spcBef>
                <a:spcPct val="50000"/>
              </a:spcBef>
              <a:defRPr/>
            </a:pPr>
            <a:endParaRPr lang="en-US" sz="2000" b="1">
              <a:solidFill>
                <a:srgbClr val="FF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3429000" y="609600"/>
            <a:ext cx="22860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660066"/>
                </a:solidFill>
                <a:latin typeface="Comic Sans MS" pitchFamily="66" charset="0"/>
              </a:rPr>
              <a:t>Bright</a:t>
            </a:r>
          </a:p>
          <a:p>
            <a:pPr algn="ctr">
              <a:spcBef>
                <a:spcPct val="50000"/>
              </a:spcBef>
            </a:pPr>
            <a:r>
              <a:rPr lang="en-US" sz="3200">
                <a:latin typeface="Comic Sans MS" pitchFamily="66" charset="0"/>
              </a:rPr>
              <a:t>vs.</a:t>
            </a:r>
          </a:p>
          <a:p>
            <a:pPr algn="ctr">
              <a:spcBef>
                <a:spcPct val="50000"/>
              </a:spcBef>
            </a:pPr>
            <a:r>
              <a:rPr lang="en-US" sz="3200">
                <a:latin typeface="Comic Sans MS" pitchFamily="66" charset="0"/>
              </a:rPr>
              <a:t> </a:t>
            </a:r>
            <a:r>
              <a:rPr lang="en-US" sz="3200">
                <a:solidFill>
                  <a:srgbClr val="FF0000"/>
                </a:solidFill>
                <a:latin typeface="Comic Sans MS" pitchFamily="66" charset="0"/>
              </a:rPr>
              <a:t>Gifted</a:t>
            </a:r>
          </a:p>
        </p:txBody>
      </p:sp>
      <p:pic>
        <p:nvPicPr>
          <p:cNvPr id="44038" name="Picture 7" descr="alien1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590800"/>
            <a:ext cx="25908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0"/>
            <a:ext cx="8229600" cy="1143000"/>
          </a:xfrm>
        </p:spPr>
        <p:txBody>
          <a:bodyPr/>
          <a:lstStyle/>
          <a:p>
            <a:pPr eaLnBrk="1" hangingPunct="1"/>
            <a:r>
              <a:rPr lang="en-US" sz="1600" b="1" smtClean="0">
                <a:latin typeface="Comic Sans MS" pitchFamily="66" charset="0"/>
              </a:rPr>
              <a:t/>
            </a:r>
            <a:br>
              <a:rPr lang="en-US" sz="1600" b="1" smtClean="0">
                <a:latin typeface="Comic Sans MS" pitchFamily="66" charset="0"/>
              </a:rPr>
            </a:br>
            <a:endParaRPr lang="en-US" sz="1600" b="1" smtClean="0">
              <a:latin typeface="Comic Sans MS" pitchFamily="66" charset="0"/>
            </a:endParaRPr>
          </a:p>
        </p:txBody>
      </p:sp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0" y="228600"/>
            <a:ext cx="4572000" cy="679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i="1">
                <a:latin typeface="Desigers" pitchFamily="2" charset="0"/>
              </a:rPr>
              <a:t>Genius Child</a:t>
            </a:r>
            <a:r>
              <a:rPr lang="en-US" sz="2000" b="1">
                <a:latin typeface="Desigers" pitchFamily="2" charset="0"/>
              </a:rPr>
              <a:t> </a:t>
            </a:r>
          </a:p>
          <a:p>
            <a:pPr algn="ctr"/>
            <a:endParaRPr lang="en-US" sz="2000">
              <a:latin typeface="Desigers" pitchFamily="2" charset="0"/>
            </a:endParaRPr>
          </a:p>
          <a:p>
            <a:pPr algn="ctr"/>
            <a:r>
              <a:rPr lang="en-US" sz="2000">
                <a:latin typeface="Desigers" pitchFamily="2" charset="0"/>
              </a:rPr>
              <a:t>This is a song for the genius child</a:t>
            </a:r>
            <a:br>
              <a:rPr lang="en-US" sz="2000">
                <a:latin typeface="Desigers" pitchFamily="2" charset="0"/>
              </a:rPr>
            </a:br>
            <a:r>
              <a:rPr lang="en-US" sz="2000">
                <a:latin typeface="Desigers" pitchFamily="2" charset="0"/>
              </a:rPr>
              <a:t>Sing it softly, for the song is wild</a:t>
            </a:r>
            <a:br>
              <a:rPr lang="en-US" sz="2000">
                <a:latin typeface="Desigers" pitchFamily="2" charset="0"/>
              </a:rPr>
            </a:br>
            <a:r>
              <a:rPr lang="en-US" sz="2000">
                <a:latin typeface="Desigers" pitchFamily="2" charset="0"/>
              </a:rPr>
              <a:t>Sing it softly as you ever can-</a:t>
            </a:r>
            <a:br>
              <a:rPr lang="en-US" sz="2000">
                <a:latin typeface="Desigers" pitchFamily="2" charset="0"/>
              </a:rPr>
            </a:br>
            <a:r>
              <a:rPr lang="en-US" sz="2000">
                <a:latin typeface="Desigers" pitchFamily="2" charset="0"/>
              </a:rPr>
              <a:t>Lest the song get out of hand.</a:t>
            </a:r>
            <a:br>
              <a:rPr lang="en-US" sz="2000">
                <a:latin typeface="Desigers" pitchFamily="2" charset="0"/>
              </a:rPr>
            </a:br>
            <a:r>
              <a:rPr lang="en-US" sz="2000">
                <a:latin typeface="Desigers" pitchFamily="2" charset="0"/>
              </a:rPr>
              <a:t/>
            </a:r>
            <a:br>
              <a:rPr lang="en-US" sz="2000">
                <a:latin typeface="Desigers" pitchFamily="2" charset="0"/>
              </a:rPr>
            </a:br>
            <a:r>
              <a:rPr lang="en-US" sz="2000">
                <a:latin typeface="Desigers" pitchFamily="2" charset="0"/>
              </a:rPr>
              <a:t>Nobody loves a genius child.</a:t>
            </a:r>
            <a:br>
              <a:rPr lang="en-US" sz="2000">
                <a:latin typeface="Desigers" pitchFamily="2" charset="0"/>
              </a:rPr>
            </a:br>
            <a:r>
              <a:rPr lang="en-US" sz="2000">
                <a:latin typeface="Desigers" pitchFamily="2" charset="0"/>
              </a:rPr>
              <a:t/>
            </a:r>
            <a:br>
              <a:rPr lang="en-US" sz="2000">
                <a:latin typeface="Desigers" pitchFamily="2" charset="0"/>
              </a:rPr>
            </a:br>
            <a:r>
              <a:rPr lang="en-US" sz="2000">
                <a:latin typeface="Desigers" pitchFamily="2" charset="0"/>
              </a:rPr>
              <a:t>Can you love an eagle</a:t>
            </a:r>
            <a:br>
              <a:rPr lang="en-US" sz="2000">
                <a:latin typeface="Desigers" pitchFamily="2" charset="0"/>
              </a:rPr>
            </a:br>
            <a:r>
              <a:rPr lang="en-US" sz="2000">
                <a:latin typeface="Desigers" pitchFamily="2" charset="0"/>
              </a:rPr>
              <a:t>Tame or wild?</a:t>
            </a:r>
            <a:br>
              <a:rPr lang="en-US" sz="2000">
                <a:latin typeface="Desigers" pitchFamily="2" charset="0"/>
              </a:rPr>
            </a:br>
            <a:r>
              <a:rPr lang="en-US" sz="2000">
                <a:latin typeface="Desigers" pitchFamily="2" charset="0"/>
              </a:rPr>
              <a:t>Can you love an eagle</a:t>
            </a:r>
            <a:br>
              <a:rPr lang="en-US" sz="2000">
                <a:latin typeface="Desigers" pitchFamily="2" charset="0"/>
              </a:rPr>
            </a:br>
            <a:r>
              <a:rPr lang="en-US" sz="2000">
                <a:latin typeface="Desigers" pitchFamily="2" charset="0"/>
              </a:rPr>
              <a:t>Wild or tame?</a:t>
            </a:r>
            <a:br>
              <a:rPr lang="en-US" sz="2000">
                <a:latin typeface="Desigers" pitchFamily="2" charset="0"/>
              </a:rPr>
            </a:br>
            <a:r>
              <a:rPr lang="en-US" sz="2000">
                <a:latin typeface="Desigers" pitchFamily="2" charset="0"/>
              </a:rPr>
              <a:t>Can you love a monster</a:t>
            </a:r>
            <a:br>
              <a:rPr lang="en-US" sz="2000">
                <a:latin typeface="Desigers" pitchFamily="2" charset="0"/>
              </a:rPr>
            </a:br>
            <a:r>
              <a:rPr lang="en-US" sz="2000">
                <a:latin typeface="Desigers" pitchFamily="2" charset="0"/>
              </a:rPr>
              <a:t>of frightening name?</a:t>
            </a:r>
            <a:br>
              <a:rPr lang="en-US" sz="2000">
                <a:latin typeface="Desigers" pitchFamily="2" charset="0"/>
              </a:rPr>
            </a:br>
            <a:r>
              <a:rPr lang="en-US" sz="2000">
                <a:latin typeface="Desigers" pitchFamily="2" charset="0"/>
              </a:rPr>
              <a:t/>
            </a:r>
            <a:br>
              <a:rPr lang="en-US" sz="2000">
                <a:latin typeface="Desigers" pitchFamily="2" charset="0"/>
              </a:rPr>
            </a:br>
            <a:r>
              <a:rPr lang="en-US" sz="2000">
                <a:latin typeface="Desigers" pitchFamily="2" charset="0"/>
              </a:rPr>
              <a:t>Nobody loves a genius child.</a:t>
            </a:r>
            <a:br>
              <a:rPr lang="en-US" sz="2000">
                <a:latin typeface="Desigers" pitchFamily="2" charset="0"/>
              </a:rPr>
            </a:br>
            <a:r>
              <a:rPr lang="en-US" sz="2000">
                <a:latin typeface="Desigers" pitchFamily="2" charset="0"/>
              </a:rPr>
              <a:t/>
            </a:r>
            <a:br>
              <a:rPr lang="en-US" sz="2000">
                <a:latin typeface="Desigers" pitchFamily="2" charset="0"/>
              </a:rPr>
            </a:br>
            <a:r>
              <a:rPr lang="en-US" sz="2000">
                <a:latin typeface="Desigers" pitchFamily="2" charset="0"/>
              </a:rPr>
              <a:t>Kill him - and let his soul run wild!</a:t>
            </a:r>
            <a:br>
              <a:rPr lang="en-US" sz="2000">
                <a:latin typeface="Desigers" pitchFamily="2" charset="0"/>
              </a:rPr>
            </a:br>
            <a:endParaRPr lang="en-US" sz="2000">
              <a:latin typeface="Desigers" pitchFamily="2" charset="0"/>
            </a:endParaRPr>
          </a:p>
          <a:p>
            <a:pPr algn="ctr"/>
            <a:r>
              <a:rPr lang="en-US" sz="2000">
                <a:latin typeface="Desigers" pitchFamily="2" charset="0"/>
              </a:rPr>
              <a:t>- Langston Hughes</a:t>
            </a:r>
          </a:p>
          <a:p>
            <a:pPr algn="ctr"/>
            <a:endParaRPr lang="en-US" sz="2000">
              <a:latin typeface="Desigers" pitchFamily="2" charset="0"/>
            </a:endParaRPr>
          </a:p>
        </p:txBody>
      </p:sp>
      <p:pic>
        <p:nvPicPr>
          <p:cNvPr id="16388" name="Picture 4" descr="tumblr_l334xbP0k21qaahl2o1_5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2057400"/>
            <a:ext cx="4724400" cy="2657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Special Needs of Gifted Students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*Depth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*Complexity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*Acceleration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*Choice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*Opportunities to express creativity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  Attention to social/emotional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    development (Counseling)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*In their area/s of giftedness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What “CAUSES” Giftedness?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smtClean="0">
                <a:latin typeface="Comic Sans MS" pitchFamily="66" charset="0"/>
              </a:rPr>
              <a:t>Experience?</a:t>
            </a:r>
          </a:p>
          <a:p>
            <a:pPr algn="ctr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smtClean="0">
                <a:latin typeface="Comic Sans MS" pitchFamily="66" charset="0"/>
              </a:rPr>
              <a:t>Biological Factors?</a:t>
            </a:r>
          </a:p>
          <a:p>
            <a:pPr algn="ctr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smtClean="0">
                <a:latin typeface="Comic Sans MS" pitchFamily="66" charset="0"/>
              </a:rPr>
              <a:t>Social Factors?</a:t>
            </a:r>
          </a:p>
          <a:p>
            <a:pPr algn="ctr" eaLnBrk="1" hangingPunct="1"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b="1" u="sng" smtClean="0">
                <a:latin typeface="Comic Sans MS" pitchFamily="66" charset="0"/>
              </a:rPr>
              <a:t>No </a:t>
            </a:r>
            <a:r>
              <a:rPr lang="en-US" b="1" i="1" u="sng" smtClean="0">
                <a:solidFill>
                  <a:srgbClr val="FF0000"/>
                </a:solidFill>
                <a:latin typeface="Comic Sans MS" pitchFamily="66" charset="0"/>
              </a:rPr>
              <a:t>single</a:t>
            </a:r>
            <a:r>
              <a:rPr lang="en-US" b="1" u="sng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u="sng" smtClean="0">
                <a:latin typeface="Comic Sans MS" pitchFamily="66" charset="0"/>
              </a:rPr>
              <a:t>factor “causes” giftedness!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FontTx/>
              <a:buNone/>
            </a:pPr>
            <a:endParaRPr lang="en-US" b="1" u="sng" smtClean="0">
              <a:latin typeface="Comic Sans MS" pitchFamily="66" charset="0"/>
            </a:endParaRP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FontTx/>
              <a:buNone/>
            </a:pPr>
            <a:endParaRPr lang="en-US" smtClean="0">
              <a:latin typeface="Comic Sans MS" pitchFamily="66" charset="0"/>
            </a:endParaRPr>
          </a:p>
          <a:p>
            <a:pPr eaLnBrk="1" hangingPunct="1"/>
            <a:endParaRPr lang="en-US" smtClean="0">
              <a:latin typeface="Chinacat"/>
            </a:endParaRPr>
          </a:p>
          <a:p>
            <a:pPr eaLnBrk="1" hangingPunct="1"/>
            <a:endParaRPr lang="en-US" smtClean="0">
              <a:latin typeface="Chinacat"/>
            </a:endParaRP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203700"/>
            <a:ext cx="36576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838200" y="5029200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latin typeface="Comic Sans MS" pitchFamily="66" charset="0"/>
              </a:rPr>
              <a:t>Nature?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6629400" y="5181600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Comic Sans MS" pitchFamily="66" charset="0"/>
              </a:rPr>
              <a:t>Nurture?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4191000" y="5334000"/>
            <a:ext cx="91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Comic Sans MS" pitchFamily="66" charset="0"/>
              </a:rPr>
              <a:t>VS</a:t>
            </a:r>
            <a:r>
              <a:rPr lang="en-US" sz="4000">
                <a:latin typeface="Bernhard Moder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Why Do We Need</a:t>
            </a:r>
            <a:b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Gifted Education?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Comic Sans MS" pitchFamily="66" charset="0"/>
              </a:rPr>
              <a:t>Gifted learners must be given stimulating educational experiences appropriate to level of ability.</a:t>
            </a:r>
          </a:p>
          <a:p>
            <a:pPr eaLnBrk="1" hangingPunct="1">
              <a:lnSpc>
                <a:spcPct val="90000"/>
              </a:lnSpc>
            </a:pPr>
            <a:endParaRPr lang="en-US" sz="28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Comic Sans MS" pitchFamily="66" charset="0"/>
              </a:rPr>
              <a:t>Only 1/2 of gifted learners receive education appropriate to their needs.</a:t>
            </a:r>
          </a:p>
          <a:p>
            <a:pPr eaLnBrk="1" hangingPunct="1">
              <a:lnSpc>
                <a:spcPct val="90000"/>
              </a:lnSpc>
            </a:pPr>
            <a:endParaRPr lang="en-US" sz="28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Comic Sans MS" pitchFamily="66" charset="0"/>
              </a:rPr>
              <a:t>Gifted education programs fulfill both individual and societal needs.</a:t>
            </a:r>
          </a:p>
          <a:p>
            <a:pPr eaLnBrk="1" hangingPunct="1">
              <a:lnSpc>
                <a:spcPct val="90000"/>
              </a:lnSpc>
            </a:pPr>
            <a:endParaRPr lang="en-US" sz="280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"/>
            <a:ext cx="8763000" cy="6248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2000" smtClean="0"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000" smtClean="0">
                <a:cs typeface="Times New Roman" pitchFamily="18" charset="0"/>
              </a:rPr>
              <a:t> </a:t>
            </a:r>
            <a:r>
              <a:rPr lang="en-US" sz="4800" b="1" smtClean="0">
                <a:latin typeface="Kristen ITC" pitchFamily="66" charset="0"/>
                <a:cs typeface="Times New Roman" pitchFamily="18" charset="0"/>
              </a:rPr>
              <a:t>“</a:t>
            </a:r>
            <a:r>
              <a:rPr lang="en-US" sz="5400" b="1" smtClean="0">
                <a:latin typeface="Kristen ITC" pitchFamily="66" charset="0"/>
                <a:cs typeface="Times New Roman" pitchFamily="18" charset="0"/>
              </a:rPr>
              <a:t>All of us do not have equal talent, but all of us should have an </a:t>
            </a:r>
            <a:r>
              <a:rPr lang="en-US" sz="5400" b="1" smtClean="0">
                <a:solidFill>
                  <a:srgbClr val="FF0000"/>
                </a:solidFill>
                <a:latin typeface="Kristen ITC" pitchFamily="66" charset="0"/>
                <a:cs typeface="Times New Roman" pitchFamily="18" charset="0"/>
              </a:rPr>
              <a:t>equal opportunity</a:t>
            </a:r>
            <a:r>
              <a:rPr lang="en-US" sz="5400" b="1" smtClean="0">
                <a:latin typeface="Kristen ITC" pitchFamily="66" charset="0"/>
                <a:cs typeface="Times New Roman" pitchFamily="18" charset="0"/>
              </a:rPr>
              <a:t> to develop our talent.”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2400" smtClean="0">
              <a:latin typeface="Kristen ITC" pitchFamily="66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400" smtClean="0">
                <a:latin typeface="Kristen ITC" pitchFamily="66" charset="0"/>
              </a:rPr>
              <a:t>                                             - </a:t>
            </a:r>
            <a:r>
              <a:rPr lang="en-US" sz="2400" smtClean="0">
                <a:latin typeface="Kristen ITC" pitchFamily="66" charset="0"/>
                <a:cs typeface="Times New Roman" pitchFamily="18" charset="0"/>
              </a:rPr>
              <a:t>President John F. Kennedy </a:t>
            </a:r>
          </a:p>
        </p:txBody>
      </p:sp>
      <p:pic>
        <p:nvPicPr>
          <p:cNvPr id="4505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505200"/>
            <a:ext cx="27114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latin typeface="Comic Sans MS" pitchFamily="66" charset="0"/>
              </a:rPr>
              <a:t>Sources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28600" y="1600200"/>
            <a:ext cx="9144000" cy="4953000"/>
          </a:xfrm>
        </p:spPr>
        <p:txBody>
          <a:bodyPr/>
          <a:lstStyle/>
          <a:p>
            <a:pPr lvl="2" eaLnBrk="1" hangingPunct="1">
              <a:lnSpc>
                <a:spcPct val="90000"/>
              </a:lnSpc>
            </a:pPr>
            <a:r>
              <a:rPr lang="en-US" sz="1800" smtClean="0">
                <a:latin typeface="Comic Sans MS" pitchFamily="66" charset="0"/>
              </a:rPr>
              <a:t>Jones, Geoffrey (1990).  Personal Computers Help Gifted Students Work Smart.  ERIC EC Digest, 	E483, 1990.  15 May 2004.  http://www.kidsource.com/kidsource/content/pcgifted.html</a:t>
            </a:r>
          </a:p>
          <a:p>
            <a:pPr lvl="2" eaLnBrk="1" hangingPunct="1">
              <a:lnSpc>
                <a:spcPct val="90000"/>
              </a:lnSpc>
            </a:pPr>
            <a:endParaRPr lang="en-US" sz="1800" smtClean="0">
              <a:latin typeface="Comic Sans MS" pitchFamily="66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1800" smtClean="0">
                <a:latin typeface="Comic Sans MS" pitchFamily="66" charset="0"/>
              </a:rPr>
              <a:t>National Association for Gifted Children (2004). NAGC Parent Information. 20 May 2004. http://www.nagc.org/ParentInfo/Index.html</a:t>
            </a:r>
          </a:p>
          <a:p>
            <a:pPr lvl="2" eaLnBrk="1" hangingPunct="1">
              <a:lnSpc>
                <a:spcPct val="90000"/>
              </a:lnSpc>
            </a:pPr>
            <a:endParaRPr lang="en-US" sz="1800" smtClean="0">
              <a:latin typeface="Comic Sans MS" pitchFamily="66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1800" smtClean="0">
                <a:latin typeface="Comic Sans MS" pitchFamily="66" charset="0"/>
              </a:rPr>
              <a:t>Network for Instructional TV, inc. (2001).  </a:t>
            </a:r>
            <a:r>
              <a:rPr lang="en-US" sz="1800" i="1" smtClean="0">
                <a:latin typeface="Comic Sans MS" pitchFamily="66" charset="0"/>
              </a:rPr>
              <a:t>Meeting the Need of Gifted Students in the Regular  Classroom</a:t>
            </a:r>
            <a:r>
              <a:rPr lang="en-US" sz="1800" smtClean="0">
                <a:latin typeface="Comic Sans MS" pitchFamily="66" charset="0"/>
              </a:rPr>
              <a:t>.  15 May 2004.  http://www.teachersfirst.com/gifted/strategies.html</a:t>
            </a:r>
          </a:p>
          <a:p>
            <a:pPr lvl="2" eaLnBrk="1" hangingPunct="1">
              <a:lnSpc>
                <a:spcPct val="90000"/>
              </a:lnSpc>
            </a:pPr>
            <a:endParaRPr lang="en-US" sz="1800" smtClean="0">
              <a:latin typeface="Comic Sans MS" pitchFamily="66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1800" smtClean="0">
                <a:latin typeface="Comic Sans MS" pitchFamily="66" charset="0"/>
              </a:rPr>
              <a:t>Province of British Columbia (2001).  </a:t>
            </a:r>
            <a:r>
              <a:rPr lang="en-US" sz="1800" i="1" smtClean="0">
                <a:latin typeface="Comic Sans MS" pitchFamily="66" charset="0"/>
              </a:rPr>
              <a:t>Gifted Education – A Resource Guide for Teachers</a:t>
            </a:r>
            <a:r>
              <a:rPr lang="en-US" sz="1800" smtClean="0">
                <a:latin typeface="Comic Sans MS" pitchFamily="66" charset="0"/>
              </a:rPr>
              <a:t>.  15 May 2004.  http://www.bced.gov.bc.ca/specialed/gifted/strategies.htm</a:t>
            </a:r>
          </a:p>
          <a:p>
            <a:pPr lvl="2" eaLnBrk="1" hangingPunct="1">
              <a:lnSpc>
                <a:spcPct val="90000"/>
              </a:lnSpc>
            </a:pPr>
            <a:endParaRPr lang="en-US" sz="1800" smtClean="0">
              <a:latin typeface="Comic Sans MS" pitchFamily="66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1600" smtClean="0">
                <a:latin typeface="Comic Sans MS" pitchFamily="66" charset="0"/>
              </a:rPr>
              <a:t>Winebrenner, Susan, &amp; Berger, Sandra (1994).  Providing Curriculum Alternatives to Motivate Gifted Students.  </a:t>
            </a:r>
            <a:r>
              <a:rPr lang="en-US" sz="1600" i="1" smtClean="0">
                <a:latin typeface="Comic Sans MS" pitchFamily="66" charset="0"/>
              </a:rPr>
              <a:t>ERIC Digest</a:t>
            </a:r>
            <a:r>
              <a:rPr lang="en-US" sz="1600" smtClean="0">
                <a:latin typeface="Comic Sans MS" pitchFamily="66" charset="0"/>
              </a:rPr>
              <a:t>, E524, Jun 1994. 15 May 2004.http://www.kidsource.com/education/motivategifted.html</a:t>
            </a:r>
          </a:p>
          <a:p>
            <a:pPr lvl="2" eaLnBrk="1" hangingPunct="1">
              <a:lnSpc>
                <a:spcPct val="90000"/>
              </a:lnSpc>
            </a:pPr>
            <a:endParaRPr lang="en-US" sz="1800" smtClean="0">
              <a:latin typeface="Chinacat"/>
            </a:endParaRPr>
          </a:p>
          <a:p>
            <a:pPr lvl="2" eaLnBrk="1" hangingPunct="1">
              <a:lnSpc>
                <a:spcPct val="90000"/>
              </a:lnSpc>
            </a:pPr>
            <a:endParaRPr lang="en-US" sz="1800" smtClean="0">
              <a:latin typeface="Chinacat"/>
            </a:endParaRPr>
          </a:p>
          <a:p>
            <a:pPr eaLnBrk="1" hangingPunct="1">
              <a:lnSpc>
                <a:spcPct val="90000"/>
              </a:lnSpc>
            </a:pPr>
            <a:endParaRPr lang="en-US" sz="2400" smtClean="0">
              <a:latin typeface="Chinac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u="sng" smtClean="0">
                <a:latin typeface="Comic Sans MS" pitchFamily="66" charset="0"/>
              </a:rPr>
              <a:t>Sources continued…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smtClean="0">
                <a:latin typeface="Chinacat"/>
              </a:rPr>
              <a:t>Azpeitia, Lynne, M.A. And Mary Rocamora, M.A.  “Misdiagnosis of the </a:t>
            </a:r>
            <a:r>
              <a:rPr lang="en-US" sz="1800" smtClean="0">
                <a:latin typeface="Comic Sans MS" pitchFamily="66" charset="0"/>
              </a:rPr>
              <a:t>Gifted.”  Rocamora School Inc. Originally published in the MENSA Bulletin, November 1994.  Accessed 5/24/04 from 		&lt;</a:t>
            </a:r>
            <a:r>
              <a:rPr lang="en-US" sz="1800" u="sng" smtClean="0">
                <a:latin typeface="Comic Sans MS" pitchFamily="66" charset="0"/>
                <a:hlinkClick r:id="rId2"/>
              </a:rPr>
              <a:t>http://www.rocamora.org/Gifted.html</a:t>
            </a:r>
            <a:r>
              <a:rPr lang="en-US" sz="1800" smtClean="0">
                <a:latin typeface="Comic Sans MS" pitchFamily="66" charset="0"/>
              </a:rPr>
              <a:t>&gt;.</a:t>
            </a:r>
          </a:p>
          <a:p>
            <a:pPr eaLnBrk="1" hangingPunct="1">
              <a:lnSpc>
                <a:spcPct val="80000"/>
              </a:lnSpc>
            </a:pPr>
            <a:endParaRPr lang="en-US" sz="18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smtClean="0">
                <a:latin typeface="Comic Sans MS" pitchFamily="66" charset="0"/>
              </a:rPr>
              <a:t>“Characteristics of Gifted Children and Talented Children and Possible Associated Problems.” Queensland Association for Gifted and Talented Children, Inc.  Accessed 5/24/04 from 		&lt;</a:t>
            </a:r>
            <a:r>
              <a:rPr lang="en-US" sz="1800" u="sng" smtClean="0">
                <a:latin typeface="Comic Sans MS" pitchFamily="66" charset="0"/>
                <a:hlinkClick r:id="rId3"/>
              </a:rPr>
              <a:t>http://www.qagtc.org.au/charprob.htm</a:t>
            </a:r>
            <a:r>
              <a:rPr lang="en-US" sz="1800" smtClean="0">
                <a:latin typeface="Comic Sans MS" pitchFamily="66" charset="0"/>
              </a:rPr>
              <a:t>&gt;.</a:t>
            </a:r>
          </a:p>
          <a:p>
            <a:pPr eaLnBrk="1" hangingPunct="1">
              <a:lnSpc>
                <a:spcPct val="80000"/>
              </a:lnSpc>
            </a:pPr>
            <a:endParaRPr lang="en-US" sz="18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smtClean="0">
                <a:latin typeface="Comic Sans MS" pitchFamily="66" charset="0"/>
              </a:rPr>
              <a:t>Coleman, Mary Ruth.  “The Identification of Students Who Are Gifted.”  ERIC Clearninghouse on Disabilities and Gifted Education.  Accessed 5/24/04 from &lt;</a:t>
            </a:r>
            <a:r>
              <a:rPr lang="en-US" sz="1800" u="sng" smtClean="0">
                <a:latin typeface="Comic Sans MS" pitchFamily="66" charset="0"/>
                <a:hlinkClick r:id="rId4"/>
              </a:rPr>
              <a:t>http://www.hoagiesgifted.org/eric/e644.html</a:t>
            </a:r>
            <a:r>
              <a:rPr lang="en-US" sz="1800" smtClean="0">
                <a:latin typeface="Comic Sans MS" pitchFamily="66" charset="0"/>
              </a:rPr>
              <a:t>&gt;.</a:t>
            </a:r>
          </a:p>
          <a:p>
            <a:pPr eaLnBrk="1" hangingPunct="1">
              <a:lnSpc>
                <a:spcPct val="80000"/>
              </a:lnSpc>
            </a:pPr>
            <a:endParaRPr lang="en-US" sz="18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smtClean="0">
                <a:latin typeface="Comic Sans MS" pitchFamily="66" charset="0"/>
              </a:rPr>
              <a:t>Osborne, Julia.  “Assessing Gifted Children.” Orig. Published in </a:t>
            </a:r>
            <a:r>
              <a:rPr lang="en-US" sz="1800" u="sng" smtClean="0">
                <a:latin typeface="Comic Sans MS" pitchFamily="66" charset="0"/>
              </a:rPr>
              <a:t>Understanding Our Gifted</a:t>
            </a:r>
            <a:r>
              <a:rPr lang="en-US" sz="1800" smtClean="0">
                <a:latin typeface="Comic Sans MS" pitchFamily="66" charset="0"/>
              </a:rPr>
              <a:t>.  Accessed 	5/24/04 from &lt;</a:t>
            </a:r>
            <a:r>
              <a:rPr lang="en-US" sz="1800" u="sng" smtClean="0">
                <a:latin typeface="Comic Sans MS" pitchFamily="66" charset="0"/>
                <a:hlinkClick r:id="rId5"/>
              </a:rPr>
              <a:t>http://www.hoagiesgifted.org/assessing_gifted.htm</a:t>
            </a:r>
            <a:r>
              <a:rPr lang="en-US" sz="1800" smtClean="0">
                <a:latin typeface="Comic Sans MS" pitchFamily="66" charset="0"/>
              </a:rPr>
              <a:t>&gt;.</a:t>
            </a:r>
          </a:p>
          <a:p>
            <a:pPr eaLnBrk="1" hangingPunct="1">
              <a:lnSpc>
                <a:spcPct val="80000"/>
              </a:lnSpc>
            </a:pPr>
            <a:endParaRPr lang="en-US" sz="18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smtClean="0">
                <a:latin typeface="Comic Sans MS" pitchFamily="66" charset="0"/>
              </a:rPr>
              <a:t>Silverman, Linda Kreger, Ph.D.  “What is Giftedness.”  Gifted Development Center.  Accessed 5/24/04 from &lt;</a:t>
            </a:r>
            <a:r>
              <a:rPr lang="en-US" sz="1600" u="sng" smtClean="0">
                <a:latin typeface="Comic Sans MS" pitchFamily="66" charset="0"/>
                <a:hlinkClick r:id="rId6"/>
              </a:rPr>
              <a:t>http://gifteddevelopment.com/Articles/What%20is%20giftedness.html</a:t>
            </a:r>
            <a:r>
              <a:rPr lang="en-US" sz="1600" smtClean="0">
                <a:latin typeface="Comic Sans MS" pitchFamily="66" charset="0"/>
              </a:rPr>
              <a:t>&gt;.</a:t>
            </a:r>
          </a:p>
          <a:p>
            <a:pPr lvl="2" eaLnBrk="1" hangingPunct="1">
              <a:lnSpc>
                <a:spcPct val="80000"/>
              </a:lnSpc>
            </a:pPr>
            <a:endParaRPr lang="en-US" sz="12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For More Information…</a:t>
            </a: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2895600" y="1447800"/>
            <a:ext cx="50292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kumimoji="1" lang="en-US" sz="2800" i="1">
                <a:latin typeface="Comic Sans MS" pitchFamily="66" charset="0"/>
              </a:rPr>
              <a:t>Guiding the Gifted Child: A Practical Source for Parents and Teachers </a:t>
            </a:r>
          </a:p>
          <a:p>
            <a:pPr eaLnBrk="0" hangingPunct="0">
              <a:spcBef>
                <a:spcPct val="20000"/>
              </a:spcBef>
            </a:pPr>
            <a:r>
              <a:rPr kumimoji="1" lang="en-US" sz="2000">
                <a:latin typeface="Comic Sans MS" pitchFamily="66" charset="0"/>
              </a:rPr>
              <a:t>(James T. Webb, Elizabeth A. Meckstroth, Stephanie S. Tolan)</a:t>
            </a:r>
          </a:p>
          <a:p>
            <a:pPr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6435725" y="3657600"/>
          <a:ext cx="1889125" cy="2971800"/>
        </p:xfrm>
        <a:graphic>
          <a:graphicData uri="http://schemas.openxmlformats.org/presentationml/2006/ole">
            <p:oleObj spid="_x0000_s2050" name="ClipArt" r:id="rId3" imgW="2952381" imgH="4523810" progId="">
              <p:embed/>
            </p:oleObj>
          </a:graphicData>
        </a:graphic>
      </p:graphicFrame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1219200" y="4495800"/>
            <a:ext cx="49530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kumimoji="1" lang="en-US" sz="2800" i="1">
                <a:latin typeface="Comic Sans MS" pitchFamily="66" charset="0"/>
              </a:rPr>
              <a:t>Raisin’ Brains: Surviving My Smart Family </a:t>
            </a:r>
          </a:p>
          <a:p>
            <a:pPr eaLnBrk="0" hangingPunct="0">
              <a:spcBef>
                <a:spcPct val="20000"/>
              </a:spcBef>
            </a:pPr>
            <a:r>
              <a:rPr kumimoji="1" lang="en-US" sz="2800">
                <a:latin typeface="Comic Sans MS" pitchFamily="66" charset="0"/>
              </a:rPr>
              <a:t>(Karen L. J. Isaacson)</a:t>
            </a:r>
            <a:endParaRPr kumimoji="1" lang="en-US" sz="2800" i="1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2800">
              <a:latin typeface="Comic Sans MS" pitchFamily="66" charset="0"/>
            </a:endParaRPr>
          </a:p>
        </p:txBody>
      </p:sp>
      <p:pic>
        <p:nvPicPr>
          <p:cNvPr id="13323" name="Picture 11" descr="Guiding the Gifted Child: A Practical Source for Parents and Teachers 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371600"/>
            <a:ext cx="1779588" cy="289242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/>
          <p:cNvGraphicFramePr>
            <a:graphicFrameLocks noChangeAspect="1"/>
          </p:cNvGraphicFramePr>
          <p:nvPr>
            <p:ph type="body" idx="1"/>
          </p:nvPr>
        </p:nvGraphicFramePr>
        <p:xfrm>
          <a:off x="762000" y="228600"/>
          <a:ext cx="1497013" cy="2209800"/>
        </p:xfrm>
        <a:graphic>
          <a:graphicData uri="http://schemas.openxmlformats.org/presentationml/2006/ole">
            <p:oleObj spid="_x0000_s3074" name="ClipArt" r:id="rId3" imgW="800000" imgH="1180952" progId="">
              <p:embed/>
            </p:oleObj>
          </a:graphicData>
        </a:graphic>
      </p:graphicFrame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2286000" y="685800"/>
            <a:ext cx="5943600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r>
              <a:rPr kumimoji="1" lang="en-US" sz="2400" i="1">
                <a:latin typeface="Comic Sans MS" pitchFamily="66" charset="0"/>
              </a:rPr>
              <a:t>Smart Girls: A New Psychology of Girls, Women and Giftedness </a:t>
            </a:r>
          </a:p>
          <a:p>
            <a:pPr algn="ctr" eaLnBrk="0" hangingPunct="0">
              <a:spcBef>
                <a:spcPct val="20000"/>
              </a:spcBef>
            </a:pPr>
            <a:r>
              <a:rPr kumimoji="1" lang="en-US" sz="2400">
                <a:latin typeface="Comic Sans MS" pitchFamily="66" charset="0"/>
              </a:rPr>
              <a:t>(Barbara Kerr)</a:t>
            </a:r>
          </a:p>
          <a:p>
            <a:pPr>
              <a:spcBef>
                <a:spcPct val="50000"/>
              </a:spcBef>
            </a:pPr>
            <a:endParaRPr lang="en-US" sz="2400">
              <a:latin typeface="Comic Sans MS" pitchFamily="66" charset="0"/>
            </a:endParaRP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304800" y="2590800"/>
            <a:ext cx="8382000" cy="38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kumimoji="1" lang="en-US" sz="2400">
                <a:latin typeface="Comic Sans MS" pitchFamily="66" charset="0"/>
                <a:hlinkClick r:id="rId4"/>
              </a:rPr>
              <a:t>Great Potential Press Website</a:t>
            </a:r>
            <a:endParaRPr kumimoji="1" lang="en-US" sz="2400">
              <a:latin typeface="Comic Sans MS" pitchFamily="66" charset="0"/>
            </a:endParaRPr>
          </a:p>
          <a:p>
            <a:pPr>
              <a:buFontTx/>
              <a:buChar char="•"/>
            </a:pPr>
            <a:endParaRPr kumimoji="1" lang="en-US" sz="240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kumimoji="1" lang="en-US" sz="2400">
                <a:latin typeface="Comic Sans MS" pitchFamily="66" charset="0"/>
                <a:hlinkClick r:id="rId5"/>
              </a:rPr>
              <a:t>Institute for Educational Advancement  Website</a:t>
            </a:r>
            <a:endParaRPr kumimoji="1" lang="en-US" sz="2400">
              <a:latin typeface="Comic Sans MS" pitchFamily="66" charset="0"/>
            </a:endParaRPr>
          </a:p>
          <a:p>
            <a:pPr>
              <a:buFontTx/>
              <a:buChar char="•"/>
            </a:pPr>
            <a:endParaRPr kumimoji="1" lang="en-US" sz="240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kumimoji="1" lang="en-US" sz="2400">
                <a:latin typeface="Comic Sans MS" pitchFamily="66" charset="0"/>
                <a:hlinkClick r:id="rId6"/>
              </a:rPr>
              <a:t>Questia Online Library (links to many resources)</a:t>
            </a:r>
          </a:p>
          <a:p>
            <a:pPr>
              <a:buFontTx/>
              <a:buChar char="•"/>
            </a:pPr>
            <a:endParaRPr kumimoji="1" lang="en-US" sz="2400">
              <a:latin typeface="Comic Sans MS" pitchFamily="66" charset="0"/>
              <a:hlinkClick r:id="rId6"/>
            </a:endParaRPr>
          </a:p>
          <a:p>
            <a:pPr>
              <a:buFontTx/>
              <a:buChar char="•"/>
            </a:pPr>
            <a:r>
              <a:rPr kumimoji="1" lang="en-US" sz="2000">
                <a:latin typeface="Comic Sans MS" pitchFamily="66" charset="0"/>
                <a:hlinkClick r:id="rId7"/>
              </a:rPr>
              <a:t>National Foundation for Gifted and Creative Children Website</a:t>
            </a:r>
          </a:p>
          <a:p>
            <a:pPr>
              <a:buFontTx/>
              <a:buChar char="•"/>
            </a:pPr>
            <a:endParaRPr kumimoji="1" lang="en-US" sz="2000">
              <a:latin typeface="Comic Sans MS" pitchFamily="66" charset="0"/>
              <a:hlinkClick r:id="rId7"/>
            </a:endParaRPr>
          </a:p>
          <a:p>
            <a:pPr>
              <a:buFontTx/>
              <a:buChar char="•"/>
            </a:pPr>
            <a:r>
              <a:rPr kumimoji="1" lang="en-US" sz="2400">
                <a:latin typeface="Comic Sans MS" pitchFamily="66" charset="0"/>
                <a:hlinkClick r:id="rId8"/>
              </a:rPr>
              <a:t>National Association for Gifted Children Web site</a:t>
            </a:r>
            <a:endParaRPr kumimoji="1" lang="en-US" sz="24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2400">
              <a:latin typeface="Comic Sans MS" pitchFamily="66" charset="0"/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3657600" y="20574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omic Sans MS" pitchFamily="66" charset="0"/>
              </a:rPr>
              <a:t>WEBSITES: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03238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Who are the Gifted?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>
                <a:latin typeface="Comic Sans MS" pitchFamily="66" charset="0"/>
              </a:rPr>
              <a:t>Someone who shows, or </a:t>
            </a:r>
            <a:r>
              <a:rPr lang="en-US" sz="2000" u="sng" smtClean="0">
                <a:latin typeface="Comic Sans MS" pitchFamily="66" charset="0"/>
              </a:rPr>
              <a:t>has the potential </a:t>
            </a:r>
            <a:r>
              <a:rPr lang="en-US" sz="2000" smtClean="0">
                <a:latin typeface="Comic Sans MS" pitchFamily="66" charset="0"/>
              </a:rPr>
              <a:t>for showing, an exceptional level of performance in one or more areas of expression:</a:t>
            </a:r>
          </a:p>
          <a:p>
            <a:pPr eaLnBrk="1" hangingPunct="1">
              <a:lnSpc>
                <a:spcPct val="80000"/>
              </a:lnSpc>
            </a:pPr>
            <a:endParaRPr lang="en-US" sz="20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latin typeface="Comic Sans MS" pitchFamily="66" charset="0"/>
              </a:rPr>
              <a:t>About 2.5% of the student population</a:t>
            </a:r>
          </a:p>
          <a:p>
            <a:pPr eaLnBrk="1" hangingPunct="1">
              <a:lnSpc>
                <a:spcPct val="80000"/>
              </a:lnSpc>
            </a:pPr>
            <a:endParaRPr lang="en-US" sz="20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latin typeface="Comic Sans MS" pitchFamily="66" charset="0"/>
              </a:rPr>
              <a:t>However, “No matter how gifted, children do not develop their gifts without a parent or supporter behind them encouraging, stimulating, and pushing” (Winner, 1996).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>
              <a:latin typeface="Comic Sans MS" pitchFamily="66" charset="0"/>
            </a:endParaRP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1905000" y="1905000"/>
            <a:ext cx="42672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Comic Sans MS" pitchFamily="66" charset="0"/>
              </a:rPr>
              <a:t>Intellectual Ability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Comic Sans MS" pitchFamily="66" charset="0"/>
              </a:rPr>
              <a:t>Creativity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Comic Sans MS" pitchFamily="66" charset="0"/>
              </a:rPr>
              <a:t>Specific Academic Aptitude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Comic Sans MS" pitchFamily="66" charset="0"/>
              </a:rPr>
              <a:t>Leadership Ability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Comic Sans MS" pitchFamily="66" charset="0"/>
              </a:rPr>
              <a:t>Performing/Visual Arts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>
              <a:latin typeface="Comic Sans MS" pitchFamily="66" charset="0"/>
            </a:endParaRPr>
          </a:p>
        </p:txBody>
      </p:sp>
      <p:pic>
        <p:nvPicPr>
          <p:cNvPr id="17412" name="Picture 8" descr="einstein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362200"/>
            <a:ext cx="23050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Who are the Gifted?</a:t>
            </a:r>
          </a:p>
        </p:txBody>
      </p:sp>
      <p:pic>
        <p:nvPicPr>
          <p:cNvPr id="19458" name="Picture 5" descr="43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1524000"/>
            <a:ext cx="67818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l"/>
            <a:r>
              <a:rPr lang="en-US" sz="3600" u="sng" smtClean="0">
                <a:solidFill>
                  <a:srgbClr val="000000"/>
                </a:solidFill>
                <a:latin typeface="Rockwell Extra Bold" pitchFamily="18" charset="0"/>
              </a:rPr>
              <a:t>Do You Know this Student?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5344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  <a:latin typeface="Rockwell Extra Bold" pitchFamily="18" charset="0"/>
              </a:rPr>
              <a:t>Refuses to do homework</a:t>
            </a: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  <a:latin typeface="Rockwell Extra Bold" pitchFamily="18" charset="0"/>
              </a:rPr>
              <a:t>Argues with teacher</a:t>
            </a: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  <a:latin typeface="Rockwell Extra Bold" pitchFamily="18" charset="0"/>
              </a:rPr>
              <a:t>Always has to be in control</a:t>
            </a: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  <a:latin typeface="Rockwell Extra Bold" pitchFamily="18" charset="0"/>
              </a:rPr>
              <a:t>Blurts out answers without raising hand</a:t>
            </a: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  <a:latin typeface="Rockwell Extra Bold" pitchFamily="18" charset="0"/>
              </a:rPr>
              <a:t>Turns in messy work; not interested in details</a:t>
            </a: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  <a:latin typeface="Rockwell Extra Bold" pitchFamily="18" charset="0"/>
              </a:rPr>
              <a:t>“Keeps” a notebook by stuffing work in backpack</a:t>
            </a: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  <a:latin typeface="Rockwell Extra Bold" pitchFamily="18" charset="0"/>
              </a:rPr>
              <a:t>Arrives late because always one or more things HAD to be done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88925" y="1174750"/>
            <a:ext cx="3978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ahoma" pitchFamily="34" charset="0"/>
            </a:endParaRPr>
          </a:p>
        </p:txBody>
      </p:sp>
      <p:pic>
        <p:nvPicPr>
          <p:cNvPr id="20484" name="Picture 6" descr="confused bo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0138" y="0"/>
            <a:ext cx="169386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l"/>
            <a:r>
              <a:rPr lang="en-US" sz="3600" u="sng" smtClean="0">
                <a:solidFill>
                  <a:srgbClr val="000000"/>
                </a:solidFill>
                <a:latin typeface="Rockwell Extra Bold" pitchFamily="18" charset="0"/>
              </a:rPr>
              <a:t>Do You Know this Student?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8763000" cy="601980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Rockwell Extra Bold" pitchFamily="18" charset="0"/>
              </a:rPr>
              <a:t>Easily bored</a:t>
            </a:r>
          </a:p>
          <a:p>
            <a:r>
              <a:rPr lang="en-US" smtClean="0">
                <a:solidFill>
                  <a:srgbClr val="000000"/>
                </a:solidFill>
                <a:latin typeface="Rockwell Extra Bold" pitchFamily="18" charset="0"/>
              </a:rPr>
              <a:t>Critical of self and others </a:t>
            </a:r>
          </a:p>
          <a:p>
            <a:r>
              <a:rPr lang="en-US" smtClean="0">
                <a:solidFill>
                  <a:srgbClr val="000000"/>
                </a:solidFill>
                <a:latin typeface="Rockwell Extra Bold" pitchFamily="18" charset="0"/>
              </a:rPr>
              <a:t>Refuses to hear criticism of self</a:t>
            </a:r>
            <a:endParaRPr lang="en-US" smtClean="0"/>
          </a:p>
          <a:p>
            <a:r>
              <a:rPr lang="en-US" smtClean="0">
                <a:solidFill>
                  <a:srgbClr val="000000"/>
                </a:solidFill>
                <a:latin typeface="Rockwell Extra Bold" pitchFamily="18" charset="0"/>
              </a:rPr>
              <a:t>Emotionally sensitive</a:t>
            </a:r>
          </a:p>
          <a:p>
            <a:r>
              <a:rPr lang="en-US" smtClean="0">
                <a:solidFill>
                  <a:srgbClr val="000000"/>
                </a:solidFill>
                <a:latin typeface="Rockwell Extra Bold" pitchFamily="18" charset="0"/>
              </a:rPr>
              <a:t>Impatient with others when they don’t “get it”</a:t>
            </a:r>
          </a:p>
          <a:p>
            <a:r>
              <a:rPr lang="en-US" smtClean="0">
                <a:solidFill>
                  <a:srgbClr val="000000"/>
                </a:solidFill>
                <a:latin typeface="Rockwell Extra Bold" pitchFamily="18" charset="0"/>
              </a:rPr>
              <a:t>Jokes at inappropriate times</a:t>
            </a:r>
          </a:p>
          <a:p>
            <a:r>
              <a:rPr lang="en-US" smtClean="0">
                <a:solidFill>
                  <a:srgbClr val="000000"/>
                </a:solidFill>
                <a:latin typeface="Rockwell Extra Bold" pitchFamily="18" charset="0"/>
              </a:rPr>
              <a:t>Tells jokes peers don’t understand; may have a weird or zany sense of humor</a:t>
            </a:r>
          </a:p>
          <a:p>
            <a:r>
              <a:rPr lang="en-US" smtClean="0">
                <a:solidFill>
                  <a:srgbClr val="000000"/>
                </a:solidFill>
                <a:latin typeface="Rockwell Extra Bold" pitchFamily="18" charset="0"/>
              </a:rPr>
              <a:t>Difficult to move to another topic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288925" y="1174750"/>
            <a:ext cx="3978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ahoma" pitchFamily="34" charset="0"/>
            </a:endParaRPr>
          </a:p>
        </p:txBody>
      </p:sp>
      <p:pic>
        <p:nvPicPr>
          <p:cNvPr id="22532" name="Picture 5" descr="confused bo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1425" y="0"/>
            <a:ext cx="15525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l"/>
            <a:r>
              <a:rPr lang="en-US" sz="3600" u="sng" smtClean="0">
                <a:solidFill>
                  <a:srgbClr val="000000"/>
                </a:solidFill>
                <a:latin typeface="Rockwell Extra Bold" pitchFamily="18" charset="0"/>
              </a:rPr>
              <a:t>Do You Know this Student?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8763000" cy="586740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Rockwell Extra Bold" pitchFamily="18" charset="0"/>
              </a:rPr>
              <a:t>Never satisfied with their work</a:t>
            </a:r>
          </a:p>
          <a:p>
            <a:r>
              <a:rPr lang="en-US" smtClean="0">
                <a:solidFill>
                  <a:srgbClr val="000000"/>
                </a:solidFill>
                <a:latin typeface="Rockwell Extra Bold" pitchFamily="18" charset="0"/>
              </a:rPr>
              <a:t>Hard time making choices</a:t>
            </a:r>
          </a:p>
          <a:p>
            <a:r>
              <a:rPr lang="en-US" smtClean="0">
                <a:solidFill>
                  <a:srgbClr val="000000"/>
                </a:solidFill>
                <a:latin typeface="Rockwell Extra Bold" pitchFamily="18" charset="0"/>
              </a:rPr>
              <a:t>Gets carried away with details</a:t>
            </a:r>
          </a:p>
          <a:p>
            <a:r>
              <a:rPr lang="en-US" smtClean="0">
                <a:solidFill>
                  <a:srgbClr val="000000"/>
                </a:solidFill>
                <a:latin typeface="Rockwell Extra Bold" pitchFamily="18" charset="0"/>
              </a:rPr>
              <a:t>Always does last minute cramming</a:t>
            </a:r>
          </a:p>
          <a:p>
            <a:r>
              <a:rPr lang="en-US" smtClean="0">
                <a:solidFill>
                  <a:srgbClr val="000000"/>
                </a:solidFill>
                <a:latin typeface="Rockwell Extra Bold" pitchFamily="18" charset="0"/>
              </a:rPr>
              <a:t>CONSTANTLY busies self with something</a:t>
            </a:r>
          </a:p>
          <a:p>
            <a:r>
              <a:rPr lang="en-US" smtClean="0">
                <a:solidFill>
                  <a:srgbClr val="000000"/>
                </a:solidFill>
                <a:latin typeface="Rockwell Extra Bold" pitchFamily="18" charset="0"/>
              </a:rPr>
              <a:t>Checks up on other people’s work</a:t>
            </a:r>
          </a:p>
          <a:p>
            <a:r>
              <a:rPr lang="en-US" smtClean="0">
                <a:solidFill>
                  <a:srgbClr val="000000"/>
                </a:solidFill>
                <a:latin typeface="Rockwell Extra Bold" pitchFamily="18" charset="0"/>
              </a:rPr>
              <a:t>Daydreams</a:t>
            </a:r>
          </a:p>
          <a:p>
            <a:r>
              <a:rPr lang="en-US" smtClean="0">
                <a:solidFill>
                  <a:srgbClr val="000000"/>
                </a:solidFill>
                <a:latin typeface="Rockwell Extra Bold" pitchFamily="18" charset="0"/>
              </a:rPr>
              <a:t>Sneak reading</a:t>
            </a:r>
          </a:p>
          <a:p>
            <a:r>
              <a:rPr lang="en-US" smtClean="0">
                <a:solidFill>
                  <a:srgbClr val="000000"/>
                </a:solidFill>
                <a:latin typeface="Rockwell Extra Bold" pitchFamily="18" charset="0"/>
              </a:rPr>
              <a:t>PROCRASTINATES</a:t>
            </a:r>
          </a:p>
          <a:p>
            <a:endParaRPr lang="en-US" smtClean="0">
              <a:solidFill>
                <a:srgbClr val="000000"/>
              </a:solidFill>
              <a:latin typeface="Rockwell Extra Bold" pitchFamily="18" charset="0"/>
            </a:endParaRP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288925" y="1174750"/>
            <a:ext cx="3978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ahoma" pitchFamily="34" charset="0"/>
            </a:endParaRPr>
          </a:p>
        </p:txBody>
      </p:sp>
      <p:pic>
        <p:nvPicPr>
          <p:cNvPr id="24580" name="Picture 5" descr="confused bo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2362200"/>
            <a:ext cx="15240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Rockwell Extra Bold" pitchFamily="18" charset="0"/>
              </a:rPr>
              <a:t>Do You Know this Student?</a:t>
            </a:r>
            <a:br>
              <a:rPr 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Rockwell Extra Bold" pitchFamily="18" charset="0"/>
              </a:rPr>
            </a:br>
            <a:endParaRPr lang="en-US" sz="36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1028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81000" y="228600"/>
          <a:ext cx="8432800" cy="6324600"/>
        </p:xfrm>
        <a:graphic>
          <a:graphicData uri="http://schemas.openxmlformats.org/presentationml/2006/ole">
            <p:oleObj spid="_x0000_s1026" name="Acrobat Document" r:id="rId3" imgW="5723810" imgH="7430537" progId="AcroExch.Document.7">
              <p:embed/>
            </p:oleObj>
          </a:graphicData>
        </a:graphic>
      </p:graphicFrame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2286000" y="4114800"/>
            <a:ext cx="1166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  <a:latin typeface="Arial Narrow" pitchFamily="34" charset="0"/>
              </a:rPr>
              <a:t>Average</a:t>
            </a:r>
          </a:p>
        </p:txBody>
      </p:sp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3505200" y="1143000"/>
            <a:ext cx="1417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  <a:latin typeface="Arial Narrow" pitchFamily="34" charset="0"/>
              </a:rPr>
              <a:t>Above</a:t>
            </a:r>
            <a:r>
              <a:rPr lang="en-US" b="1">
                <a:latin typeface="Arial Narrow" pitchFamily="34" charset="0"/>
              </a:rPr>
              <a:t> </a:t>
            </a:r>
            <a:r>
              <a:rPr lang="en-US" b="1">
                <a:solidFill>
                  <a:srgbClr val="FF0066"/>
                </a:solidFill>
                <a:latin typeface="Arial Narrow" pitchFamily="34" charset="0"/>
              </a:rPr>
              <a:t>Ave</a:t>
            </a:r>
            <a:r>
              <a:rPr lang="en-US" sz="1600">
                <a:solidFill>
                  <a:srgbClr val="FF0066"/>
                </a:solidFill>
                <a:latin typeface="Arial Narrow" pitchFamily="34" charset="0"/>
              </a:rPr>
              <a:t>.</a:t>
            </a:r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4419600" y="4114800"/>
            <a:ext cx="1417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  <a:latin typeface="Arial Narrow" pitchFamily="34" charset="0"/>
              </a:rPr>
              <a:t>Below Ave.</a:t>
            </a:r>
          </a:p>
        </p:txBody>
      </p:sp>
      <p:sp>
        <p:nvSpPr>
          <p:cNvPr id="1032" name="Text Box 11"/>
          <p:cNvSpPr txBox="1">
            <a:spLocks noChangeArrowheads="1"/>
          </p:cNvSpPr>
          <p:nvPr/>
        </p:nvSpPr>
        <p:spPr bwMode="auto">
          <a:xfrm>
            <a:off x="5715000" y="1219200"/>
            <a:ext cx="1751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  <a:latin typeface="Arial Narrow" pitchFamily="34" charset="0"/>
              </a:rPr>
              <a:t>Special Needs</a:t>
            </a:r>
          </a:p>
        </p:txBody>
      </p:sp>
      <p:sp>
        <p:nvSpPr>
          <p:cNvPr id="1033" name="Text Box 12"/>
          <p:cNvSpPr txBox="1">
            <a:spLocks noChangeArrowheads="1"/>
          </p:cNvSpPr>
          <p:nvPr/>
        </p:nvSpPr>
        <p:spPr bwMode="auto">
          <a:xfrm>
            <a:off x="7086600" y="4114800"/>
            <a:ext cx="1084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  <a:latin typeface="Arial Narrow" pitchFamily="34" charset="0"/>
              </a:rPr>
              <a:t>Gifted</a:t>
            </a:r>
          </a:p>
        </p:txBody>
      </p:sp>
      <p:sp>
        <p:nvSpPr>
          <p:cNvPr id="1034" name="Line 13"/>
          <p:cNvSpPr>
            <a:spLocks noChangeShapeType="1"/>
          </p:cNvSpPr>
          <p:nvPr/>
        </p:nvSpPr>
        <p:spPr bwMode="auto">
          <a:xfrm>
            <a:off x="4038600" y="1447800"/>
            <a:ext cx="152400" cy="7620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5" name="Line 14"/>
          <p:cNvSpPr>
            <a:spLocks noChangeShapeType="1"/>
          </p:cNvSpPr>
          <p:nvPr/>
        </p:nvSpPr>
        <p:spPr bwMode="auto">
          <a:xfrm flipV="1">
            <a:off x="5105400" y="3505200"/>
            <a:ext cx="1588" cy="6096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6" name="Line 15"/>
          <p:cNvSpPr>
            <a:spLocks noChangeShapeType="1"/>
          </p:cNvSpPr>
          <p:nvPr/>
        </p:nvSpPr>
        <p:spPr bwMode="auto">
          <a:xfrm flipV="1">
            <a:off x="7467600" y="3581400"/>
            <a:ext cx="457200" cy="403225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7" name="Text Box 16"/>
          <p:cNvSpPr txBox="1">
            <a:spLocks noChangeArrowheads="1"/>
          </p:cNvSpPr>
          <p:nvPr/>
        </p:nvSpPr>
        <p:spPr bwMode="auto">
          <a:xfrm>
            <a:off x="0" y="4953000"/>
            <a:ext cx="899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>
                <a:solidFill>
                  <a:srgbClr val="3333CC"/>
                </a:solidFill>
              </a:rPr>
              <a:t> Underchallenging classroom Experiences</a:t>
            </a:r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 i="1">
                <a:solidFill>
                  <a:srgbClr val="3333CC"/>
                </a:solidFill>
              </a:rPr>
              <a:t>Are we fostering underachievement?</a:t>
            </a:r>
          </a:p>
        </p:txBody>
      </p:sp>
      <p:sp>
        <p:nvSpPr>
          <p:cNvPr id="1038" name="Line 17"/>
          <p:cNvSpPr>
            <a:spLocks noChangeShapeType="1"/>
          </p:cNvSpPr>
          <p:nvPr/>
        </p:nvSpPr>
        <p:spPr bwMode="auto">
          <a:xfrm>
            <a:off x="6477000" y="1600200"/>
            <a:ext cx="533400" cy="10668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9" name="Line 18"/>
          <p:cNvSpPr>
            <a:spLocks noChangeShapeType="1"/>
          </p:cNvSpPr>
          <p:nvPr/>
        </p:nvSpPr>
        <p:spPr bwMode="auto">
          <a:xfrm flipH="1" flipV="1">
            <a:off x="2590800" y="3657600"/>
            <a:ext cx="304800" cy="4572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39" name="Text Box 19"/>
          <p:cNvSpPr txBox="1">
            <a:spLocks noChangeArrowheads="1"/>
          </p:cNvSpPr>
          <p:nvPr/>
        </p:nvSpPr>
        <p:spPr bwMode="auto">
          <a:xfrm>
            <a:off x="304800" y="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Do You Know this Student?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9144000" cy="1066800"/>
          </a:xfrm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Rockwell Extra Bold" pitchFamily="18" charset="0"/>
              </a:rPr>
              <a:t/>
            </a:r>
            <a:b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Rockwell Extra Bold" pitchFamily="18" charset="0"/>
              </a:rPr>
            </a:br>
            <a:endParaRPr lang="en-US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8763000" cy="61722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Does that mean we want you to refer any student that has many of these  characteristics?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 Extra Bold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4400" b="1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CERTAINLY NOT!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4400" b="1" u="sng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 Extra Bold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But we DON’T want you to EXCLUDE ANY students or fail to consider anyone since these ARE characteristics of some gifted students.</a:t>
            </a: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304800" y="1143000"/>
            <a:ext cx="3978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6702</TotalTime>
  <Words>1579</Words>
  <Application>Microsoft Office PowerPoint</Application>
  <PresentationFormat>On-screen Show (4:3)</PresentationFormat>
  <Paragraphs>299</Paragraphs>
  <Slides>27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Arial</vt:lpstr>
      <vt:lpstr>Desigers</vt:lpstr>
      <vt:lpstr>Comic Sans MS</vt:lpstr>
      <vt:lpstr>Rockwell Extra Bold</vt:lpstr>
      <vt:lpstr>Tahoma</vt:lpstr>
      <vt:lpstr>Arial Narrow</vt:lpstr>
      <vt:lpstr>Wingdings</vt:lpstr>
      <vt:lpstr>Chinacat</vt:lpstr>
      <vt:lpstr>Times New Roman</vt:lpstr>
      <vt:lpstr>Bernhard Modern</vt:lpstr>
      <vt:lpstr>Kristen ITC</vt:lpstr>
      <vt:lpstr>Default Design</vt:lpstr>
      <vt:lpstr>Acrobat Document</vt:lpstr>
      <vt:lpstr>ClipArt</vt:lpstr>
      <vt:lpstr>Gifted  Children: A Special Variety</vt:lpstr>
      <vt:lpstr> </vt:lpstr>
      <vt:lpstr>Who are the Gifted?</vt:lpstr>
      <vt:lpstr>Who are the Gifted?</vt:lpstr>
      <vt:lpstr>Do You Know this Student?</vt:lpstr>
      <vt:lpstr>Do You Know this Student?</vt:lpstr>
      <vt:lpstr>Do You Know this Student?</vt:lpstr>
      <vt:lpstr>Do You Know this Student? </vt:lpstr>
      <vt:lpstr> </vt:lpstr>
      <vt:lpstr>How are they identified?</vt:lpstr>
      <vt:lpstr>MYTH: All gifted children are early readers.</vt:lpstr>
      <vt:lpstr>MYTH: Gifted students score well on tests of educational achievement!</vt:lpstr>
      <vt:lpstr>MYTH: Gifted children excel in  all academic areas.</vt:lpstr>
      <vt:lpstr>More Common Myths…</vt:lpstr>
      <vt:lpstr>Slide 15</vt:lpstr>
      <vt:lpstr>Common Characteristics of  Gifted and Talented Students</vt:lpstr>
      <vt:lpstr>Slide 17</vt:lpstr>
      <vt:lpstr> Exhibit independence and nonconformity </vt:lpstr>
      <vt:lpstr>Slide 19</vt:lpstr>
      <vt:lpstr>Special Needs of Gifted Students</vt:lpstr>
      <vt:lpstr>What “CAUSES” Giftedness?</vt:lpstr>
      <vt:lpstr>Why Do We Need  Gifted Education?</vt:lpstr>
      <vt:lpstr>Slide 23</vt:lpstr>
      <vt:lpstr>Sources</vt:lpstr>
      <vt:lpstr>Sources continued…</vt:lpstr>
      <vt:lpstr>For More Information…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Gifted Children:   A Special Variety</dc:title>
  <dc:creator>Julie Williams</dc:creator>
  <cp:lastModifiedBy>Justine</cp:lastModifiedBy>
  <cp:revision>138</cp:revision>
  <dcterms:created xsi:type="dcterms:W3CDTF">2006-09-17T16:06:18Z</dcterms:created>
  <dcterms:modified xsi:type="dcterms:W3CDTF">2013-04-06T03:55:01Z</dcterms:modified>
</cp:coreProperties>
</file>